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4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59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34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513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62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6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18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132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47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191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49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89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0DE50-370B-4AB1-A74F-DB6B454DA0BA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A8E25-E589-4EC8-82D4-E81D8B03DB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08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20"/>
          <p:cNvSpPr txBox="1"/>
          <p:nvPr/>
        </p:nvSpPr>
        <p:spPr>
          <a:xfrm>
            <a:off x="4925109" y="222299"/>
            <a:ext cx="1824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totalitarismes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0732714" y="6511095"/>
            <a:ext cx="11673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Auteur : Nérée Manuel </a:t>
            </a:r>
          </a:p>
        </p:txBody>
      </p:sp>
      <p:sp>
        <p:nvSpPr>
          <p:cNvPr id="2" name="Organigramme : Opération manuelle 1">
            <a:extLst>
              <a:ext uri="{FF2B5EF4-FFF2-40B4-BE49-F238E27FC236}">
                <a16:creationId xmlns:a16="http://schemas.microsoft.com/office/drawing/2014/main" id="{E4E95179-E6F6-3FFC-6863-88F6FAEA252A}"/>
              </a:ext>
            </a:extLst>
          </p:cNvPr>
          <p:cNvSpPr/>
          <p:nvPr/>
        </p:nvSpPr>
        <p:spPr>
          <a:xfrm>
            <a:off x="5395754" y="2041325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Organigramme : Opération manuelle 2">
            <a:extLst>
              <a:ext uri="{FF2B5EF4-FFF2-40B4-BE49-F238E27FC236}">
                <a16:creationId xmlns:a16="http://schemas.microsoft.com/office/drawing/2014/main" id="{C4CA940F-C63E-73FF-DFFA-B3F08C208D5E}"/>
              </a:ext>
            </a:extLst>
          </p:cNvPr>
          <p:cNvSpPr/>
          <p:nvPr/>
        </p:nvSpPr>
        <p:spPr>
          <a:xfrm rot="18349210">
            <a:off x="4309967" y="2565026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Organigramme : Opération manuelle 3">
            <a:extLst>
              <a:ext uri="{FF2B5EF4-FFF2-40B4-BE49-F238E27FC236}">
                <a16:creationId xmlns:a16="http://schemas.microsoft.com/office/drawing/2014/main" id="{003125DA-6CD9-C13A-2A9A-1720D1691A10}"/>
              </a:ext>
            </a:extLst>
          </p:cNvPr>
          <p:cNvSpPr/>
          <p:nvPr/>
        </p:nvSpPr>
        <p:spPr>
          <a:xfrm rot="15235228">
            <a:off x="4198903" y="3702319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Opération manuelle 4">
            <a:extLst>
              <a:ext uri="{FF2B5EF4-FFF2-40B4-BE49-F238E27FC236}">
                <a16:creationId xmlns:a16="http://schemas.microsoft.com/office/drawing/2014/main" id="{47701456-76CF-9AC9-AE7F-E8D20DF4814B}"/>
              </a:ext>
            </a:extLst>
          </p:cNvPr>
          <p:cNvSpPr/>
          <p:nvPr/>
        </p:nvSpPr>
        <p:spPr>
          <a:xfrm rot="11332276">
            <a:off x="5164906" y="4586100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F2BF5076-D937-3281-6FC6-FCF925F46FBD}"/>
              </a:ext>
            </a:extLst>
          </p:cNvPr>
          <p:cNvSpPr/>
          <p:nvPr/>
        </p:nvSpPr>
        <p:spPr>
          <a:xfrm rot="4166698">
            <a:off x="6542453" y="2853573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Opération manuelle 13">
            <a:extLst>
              <a:ext uri="{FF2B5EF4-FFF2-40B4-BE49-F238E27FC236}">
                <a16:creationId xmlns:a16="http://schemas.microsoft.com/office/drawing/2014/main" id="{3F8C1C1B-671D-40DC-EA9F-DE39217C0FFF}"/>
              </a:ext>
            </a:extLst>
          </p:cNvPr>
          <p:cNvSpPr/>
          <p:nvPr/>
        </p:nvSpPr>
        <p:spPr>
          <a:xfrm rot="8208057">
            <a:off x="6364122" y="4170010"/>
            <a:ext cx="1230284" cy="1047403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7DF4281-BB2C-1253-93E1-0C3AF93B778B}"/>
              </a:ext>
            </a:extLst>
          </p:cNvPr>
          <p:cNvSpPr/>
          <p:nvPr/>
        </p:nvSpPr>
        <p:spPr>
          <a:xfrm>
            <a:off x="5448299" y="3330845"/>
            <a:ext cx="1120180" cy="104740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0750D36-33C6-2659-AFB4-830B5FEF0C4B}"/>
              </a:ext>
            </a:extLst>
          </p:cNvPr>
          <p:cNvSpPr txBox="1"/>
          <p:nvPr/>
        </p:nvSpPr>
        <p:spPr>
          <a:xfrm>
            <a:off x="5519645" y="1525282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Idéologie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B317D87-B061-45FA-1B1D-B4CE1F069157}"/>
              </a:ext>
            </a:extLst>
          </p:cNvPr>
          <p:cNvSpPr txBox="1"/>
          <p:nvPr/>
        </p:nvSpPr>
        <p:spPr>
          <a:xfrm rot="18530238">
            <a:off x="3793028" y="2295279"/>
            <a:ext cx="935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Régime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CD30DA8-948D-58FD-D6F2-3A24034FD9B7}"/>
              </a:ext>
            </a:extLst>
          </p:cNvPr>
          <p:cNvSpPr txBox="1"/>
          <p:nvPr/>
        </p:nvSpPr>
        <p:spPr>
          <a:xfrm rot="15311562">
            <a:off x="3720802" y="4205420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Parti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75E7F43-29C6-9C4B-BB2B-1AE7D767722A}"/>
              </a:ext>
            </a:extLst>
          </p:cNvPr>
          <p:cNvSpPr txBox="1"/>
          <p:nvPr/>
        </p:nvSpPr>
        <p:spPr>
          <a:xfrm rot="527191">
            <a:off x="4795038" y="5665283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Embrigadement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DD1C74E-00AE-9F6F-5CF4-8BA6E6DB6E52}"/>
              </a:ext>
            </a:extLst>
          </p:cNvPr>
          <p:cNvSpPr txBox="1"/>
          <p:nvPr/>
        </p:nvSpPr>
        <p:spPr>
          <a:xfrm rot="18817932">
            <a:off x="6910416" y="5035187"/>
            <a:ext cx="12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Répression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652A3CC-DA9E-07CA-063C-E95E483E84FE}"/>
              </a:ext>
            </a:extLst>
          </p:cNvPr>
          <p:cNvSpPr txBox="1"/>
          <p:nvPr/>
        </p:nvSpPr>
        <p:spPr>
          <a:xfrm rot="14948804">
            <a:off x="7283618" y="2915898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Economie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EBD6CBF-53A4-E7EB-0805-6703BFD3FA97}"/>
              </a:ext>
            </a:extLst>
          </p:cNvPr>
          <p:cNvSpPr txBox="1"/>
          <p:nvPr/>
        </p:nvSpPr>
        <p:spPr>
          <a:xfrm>
            <a:off x="5743071" y="3641759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Etat 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1A48EE2-149E-5388-B99A-C7E79F39AF53}"/>
              </a:ext>
            </a:extLst>
          </p:cNvPr>
          <p:cNvSpPr txBox="1"/>
          <p:nvPr/>
        </p:nvSpPr>
        <p:spPr>
          <a:xfrm rot="19036124">
            <a:off x="7162320" y="4829778"/>
            <a:ext cx="264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 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405C581-D237-0393-47E9-3B08B08BB050}"/>
              </a:ext>
            </a:extLst>
          </p:cNvPr>
          <p:cNvSpPr txBox="1"/>
          <p:nvPr/>
        </p:nvSpPr>
        <p:spPr>
          <a:xfrm>
            <a:off x="5519645" y="2461631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569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Opération manuelle 3">
            <a:extLst>
              <a:ext uri="{FF2B5EF4-FFF2-40B4-BE49-F238E27FC236}">
                <a16:creationId xmlns:a16="http://schemas.microsoft.com/office/drawing/2014/main" id="{A3ECF093-FF0A-9EDB-5FC0-D5AC0AAFA21E}"/>
              </a:ext>
            </a:extLst>
          </p:cNvPr>
          <p:cNvSpPr/>
          <p:nvPr/>
        </p:nvSpPr>
        <p:spPr>
          <a:xfrm>
            <a:off x="5483365" y="1934336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Organigramme : Opération manuelle 4">
            <a:extLst>
              <a:ext uri="{FF2B5EF4-FFF2-40B4-BE49-F238E27FC236}">
                <a16:creationId xmlns:a16="http://schemas.microsoft.com/office/drawing/2014/main" id="{75F9601E-0C0D-96C5-C12E-6DDA65EAE88C}"/>
              </a:ext>
            </a:extLst>
          </p:cNvPr>
          <p:cNvSpPr/>
          <p:nvPr/>
        </p:nvSpPr>
        <p:spPr>
          <a:xfrm rot="18349210">
            <a:off x="4397578" y="2458037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Organigramme : Opération manuelle 5">
            <a:extLst>
              <a:ext uri="{FF2B5EF4-FFF2-40B4-BE49-F238E27FC236}">
                <a16:creationId xmlns:a16="http://schemas.microsoft.com/office/drawing/2014/main" id="{5051DE5E-DE0E-AFCF-E06B-A476834564F2}"/>
              </a:ext>
            </a:extLst>
          </p:cNvPr>
          <p:cNvSpPr/>
          <p:nvPr/>
        </p:nvSpPr>
        <p:spPr>
          <a:xfrm rot="15235228">
            <a:off x="4286514" y="3595330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rganigramme : Opération manuelle 6">
            <a:extLst>
              <a:ext uri="{FF2B5EF4-FFF2-40B4-BE49-F238E27FC236}">
                <a16:creationId xmlns:a16="http://schemas.microsoft.com/office/drawing/2014/main" id="{8814A25C-0167-8724-E4F1-6013E3AE1A5D}"/>
              </a:ext>
            </a:extLst>
          </p:cNvPr>
          <p:cNvSpPr/>
          <p:nvPr/>
        </p:nvSpPr>
        <p:spPr>
          <a:xfrm rot="11332276">
            <a:off x="5252517" y="4479111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rganigramme : Opération manuelle 7">
            <a:extLst>
              <a:ext uri="{FF2B5EF4-FFF2-40B4-BE49-F238E27FC236}">
                <a16:creationId xmlns:a16="http://schemas.microsoft.com/office/drawing/2014/main" id="{2B26ABC9-A85F-F3BD-F6AF-F89C49771A9D}"/>
              </a:ext>
            </a:extLst>
          </p:cNvPr>
          <p:cNvSpPr/>
          <p:nvPr/>
        </p:nvSpPr>
        <p:spPr>
          <a:xfrm rot="4166698">
            <a:off x="6630064" y="2746584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rganigramme : Opération manuelle 8">
            <a:extLst>
              <a:ext uri="{FF2B5EF4-FFF2-40B4-BE49-F238E27FC236}">
                <a16:creationId xmlns:a16="http://schemas.microsoft.com/office/drawing/2014/main" id="{8FEA44D8-C4C8-FAA7-692C-2647DB375245}"/>
              </a:ext>
            </a:extLst>
          </p:cNvPr>
          <p:cNvSpPr/>
          <p:nvPr/>
        </p:nvSpPr>
        <p:spPr>
          <a:xfrm rot="8208057">
            <a:off x="6451733" y="4063021"/>
            <a:ext cx="1230284" cy="1047403"/>
          </a:xfrm>
          <a:prstGeom prst="flowChartManualOperation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C1F8844-0F64-F714-8AC3-F09FF1B85468}"/>
              </a:ext>
            </a:extLst>
          </p:cNvPr>
          <p:cNvSpPr/>
          <p:nvPr/>
        </p:nvSpPr>
        <p:spPr>
          <a:xfrm>
            <a:off x="5535910" y="3223856"/>
            <a:ext cx="1120180" cy="104740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2257A45-EB86-8EE1-7594-F1594BF767EE}"/>
              </a:ext>
            </a:extLst>
          </p:cNvPr>
          <p:cNvSpPr txBox="1"/>
          <p:nvPr/>
        </p:nvSpPr>
        <p:spPr>
          <a:xfrm>
            <a:off x="5006234" y="602679"/>
            <a:ext cx="2392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totalitarisme fasciste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145187E-182C-86EF-0D27-72EEB781FE96}"/>
              </a:ext>
            </a:extLst>
          </p:cNvPr>
          <p:cNvSpPr txBox="1"/>
          <p:nvPr/>
        </p:nvSpPr>
        <p:spPr>
          <a:xfrm>
            <a:off x="5607256" y="1418293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Idéologie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7D3351A-2CDB-1DAC-D8E5-4D69843EA224}"/>
              </a:ext>
            </a:extLst>
          </p:cNvPr>
          <p:cNvSpPr txBox="1"/>
          <p:nvPr/>
        </p:nvSpPr>
        <p:spPr>
          <a:xfrm rot="18530238">
            <a:off x="3880639" y="2188290"/>
            <a:ext cx="935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Régime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B9B9235-3435-8B0D-C22C-CC0603A6C181}"/>
              </a:ext>
            </a:extLst>
          </p:cNvPr>
          <p:cNvSpPr txBox="1"/>
          <p:nvPr/>
        </p:nvSpPr>
        <p:spPr>
          <a:xfrm rot="15311562">
            <a:off x="3808413" y="4098431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Parti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9BCE4D3-E4AA-C75A-81AE-4EF08E7CD15E}"/>
              </a:ext>
            </a:extLst>
          </p:cNvPr>
          <p:cNvSpPr txBox="1"/>
          <p:nvPr/>
        </p:nvSpPr>
        <p:spPr>
          <a:xfrm rot="527191">
            <a:off x="4882649" y="5558294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Embrigadement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ACB5865-3435-0000-A981-41DE9FE7D716}"/>
              </a:ext>
            </a:extLst>
          </p:cNvPr>
          <p:cNvSpPr txBox="1"/>
          <p:nvPr/>
        </p:nvSpPr>
        <p:spPr>
          <a:xfrm rot="18817932">
            <a:off x="6998027" y="4928198"/>
            <a:ext cx="12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Répression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890A7A4-D4F6-8B43-3246-582308F6225D}"/>
              </a:ext>
            </a:extLst>
          </p:cNvPr>
          <p:cNvSpPr txBox="1"/>
          <p:nvPr/>
        </p:nvSpPr>
        <p:spPr>
          <a:xfrm rot="14948804">
            <a:off x="7371229" y="2808909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Economie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F0AC0CB-1EBD-8213-22F9-AE6D8F90D882}"/>
              </a:ext>
            </a:extLst>
          </p:cNvPr>
          <p:cNvSpPr txBox="1"/>
          <p:nvPr/>
        </p:nvSpPr>
        <p:spPr>
          <a:xfrm>
            <a:off x="5830682" y="3534770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Etat  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02B402E-78FF-0EEB-847E-B25B2BACAEF9}"/>
              </a:ext>
            </a:extLst>
          </p:cNvPr>
          <p:cNvSpPr txBox="1"/>
          <p:nvPr/>
        </p:nvSpPr>
        <p:spPr>
          <a:xfrm>
            <a:off x="5579456" y="1931049"/>
            <a:ext cx="838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Fascisme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4A3921A-8139-8406-0C2E-3C05DDA1178D}"/>
              </a:ext>
            </a:extLst>
          </p:cNvPr>
          <p:cNvSpPr txBox="1"/>
          <p:nvPr/>
        </p:nvSpPr>
        <p:spPr>
          <a:xfrm rot="18401751">
            <a:off x="4237937" y="2538987"/>
            <a:ext cx="901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Dictature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DBD843D-C974-EEA3-B294-890EC63F5038}"/>
              </a:ext>
            </a:extLst>
          </p:cNvPr>
          <p:cNvSpPr txBox="1"/>
          <p:nvPr/>
        </p:nvSpPr>
        <p:spPr>
          <a:xfrm rot="15204421">
            <a:off x="4238962" y="4003432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unique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000C563-4A02-2A30-B21A-A756E484C329}"/>
              </a:ext>
            </a:extLst>
          </p:cNvPr>
          <p:cNvSpPr txBox="1"/>
          <p:nvPr/>
        </p:nvSpPr>
        <p:spPr>
          <a:xfrm rot="543030">
            <a:off x="5720716" y="5240407"/>
            <a:ext cx="224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1DD95FF-5C26-FAAA-8845-D14D6D8972B5}"/>
              </a:ext>
            </a:extLst>
          </p:cNvPr>
          <p:cNvSpPr txBox="1"/>
          <p:nvPr/>
        </p:nvSpPr>
        <p:spPr>
          <a:xfrm rot="551310">
            <a:off x="5396779" y="4573497"/>
            <a:ext cx="10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Propagande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68D9884-8BE0-F428-6C8D-0F3863A03EB5}"/>
              </a:ext>
            </a:extLst>
          </p:cNvPr>
          <p:cNvSpPr txBox="1"/>
          <p:nvPr/>
        </p:nvSpPr>
        <p:spPr>
          <a:xfrm rot="19036124">
            <a:off x="7249931" y="4722789"/>
            <a:ext cx="264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 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4F21932-FB57-3238-A520-3D819EAFCF70}"/>
              </a:ext>
            </a:extLst>
          </p:cNvPr>
          <p:cNvSpPr txBox="1"/>
          <p:nvPr/>
        </p:nvSpPr>
        <p:spPr>
          <a:xfrm rot="14960493">
            <a:off x="6235367" y="3205948"/>
            <a:ext cx="15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Interventionnisme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D0E8C9B-66EB-67EC-9448-1529E6E8E0B0}"/>
              </a:ext>
            </a:extLst>
          </p:cNvPr>
          <p:cNvSpPr txBox="1"/>
          <p:nvPr/>
        </p:nvSpPr>
        <p:spPr>
          <a:xfrm>
            <a:off x="5607256" y="2354642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46940C3-1B9C-24DA-F096-3F438F1C85FC}"/>
              </a:ext>
            </a:extLst>
          </p:cNvPr>
          <p:cNvSpPr txBox="1"/>
          <p:nvPr/>
        </p:nvSpPr>
        <p:spPr>
          <a:xfrm rot="18358356">
            <a:off x="4425738" y="2878044"/>
            <a:ext cx="13052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Lois fascistissimes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E0C5CE2-F1BC-9811-6908-A780DF347A60}"/>
              </a:ext>
            </a:extLst>
          </p:cNvPr>
          <p:cNvSpPr txBox="1"/>
          <p:nvPr/>
        </p:nvSpPr>
        <p:spPr>
          <a:xfrm rot="15304327">
            <a:off x="4788867" y="3936605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PNF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DAA984B-0D9F-1557-20E0-6BAA607D2E85}"/>
              </a:ext>
            </a:extLst>
          </p:cNvPr>
          <p:cNvSpPr txBox="1"/>
          <p:nvPr/>
        </p:nvSpPr>
        <p:spPr>
          <a:xfrm rot="508542">
            <a:off x="5541202" y="5021501"/>
            <a:ext cx="556563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1200" dirty="0"/>
              <a:t>Balilla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F5E8F2B7-2A6D-4953-44C4-C9FF1F00D3B9}"/>
              </a:ext>
            </a:extLst>
          </p:cNvPr>
          <p:cNvSpPr txBox="1"/>
          <p:nvPr/>
        </p:nvSpPr>
        <p:spPr>
          <a:xfrm rot="19069609">
            <a:off x="6957230" y="4601129"/>
            <a:ext cx="545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OVRA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88273CE-F75C-3B08-FBB5-515A2E3370AB}"/>
              </a:ext>
            </a:extLst>
          </p:cNvPr>
          <p:cNvSpPr txBox="1"/>
          <p:nvPr/>
        </p:nvSpPr>
        <p:spPr>
          <a:xfrm rot="19069609">
            <a:off x="6526966" y="4195899"/>
            <a:ext cx="6319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Bagnes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24D6713-2FFE-6729-E22D-D7B35DC94478}"/>
              </a:ext>
            </a:extLst>
          </p:cNvPr>
          <p:cNvSpPr txBox="1"/>
          <p:nvPr/>
        </p:nvSpPr>
        <p:spPr>
          <a:xfrm rot="14865450">
            <a:off x="7006786" y="3086963"/>
            <a:ext cx="380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IRI 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61CE5EB-B69D-93C1-24EA-6423F01F9983}"/>
              </a:ext>
            </a:extLst>
          </p:cNvPr>
          <p:cNvSpPr txBox="1"/>
          <p:nvPr/>
        </p:nvSpPr>
        <p:spPr>
          <a:xfrm rot="14939704">
            <a:off x="6840528" y="3044348"/>
            <a:ext cx="11578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Grands travaux 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28F6A1A0-B597-E78A-0BCE-466980A544DE}"/>
              </a:ext>
            </a:extLst>
          </p:cNvPr>
          <p:cNvSpPr txBox="1"/>
          <p:nvPr/>
        </p:nvSpPr>
        <p:spPr>
          <a:xfrm rot="19069609">
            <a:off x="6751030" y="4431428"/>
            <a:ext cx="5716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MVSN</a:t>
            </a:r>
          </a:p>
        </p:txBody>
      </p:sp>
    </p:spTree>
    <p:extLst>
      <p:ext uri="{BB962C8B-B14F-4D97-AF65-F5344CB8AC3E}">
        <p14:creationId xmlns:p14="http://schemas.microsoft.com/office/powerpoint/2010/main" val="109391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rganigramme : Opération manuelle 50"/>
          <p:cNvSpPr/>
          <p:nvPr/>
        </p:nvSpPr>
        <p:spPr>
          <a:xfrm>
            <a:off x="5483365" y="2139480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2" name="Organigramme : Opération manuelle 51"/>
          <p:cNvSpPr/>
          <p:nvPr/>
        </p:nvSpPr>
        <p:spPr>
          <a:xfrm rot="18349210">
            <a:off x="4397578" y="2663181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Organigramme : Opération manuelle 52"/>
          <p:cNvSpPr/>
          <p:nvPr/>
        </p:nvSpPr>
        <p:spPr>
          <a:xfrm rot="15235228">
            <a:off x="4286514" y="3800474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Organigramme : Opération manuelle 53"/>
          <p:cNvSpPr/>
          <p:nvPr/>
        </p:nvSpPr>
        <p:spPr>
          <a:xfrm rot="11332276">
            <a:off x="5252517" y="4684255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Organigramme : Opération manuelle 54"/>
          <p:cNvSpPr/>
          <p:nvPr/>
        </p:nvSpPr>
        <p:spPr>
          <a:xfrm rot="4166698">
            <a:off x="6630064" y="2951728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Organigramme : Opération manuelle 55"/>
          <p:cNvSpPr/>
          <p:nvPr/>
        </p:nvSpPr>
        <p:spPr>
          <a:xfrm rot="8208057">
            <a:off x="6451733" y="4268165"/>
            <a:ext cx="1230284" cy="1047403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5535910" y="3429000"/>
            <a:ext cx="1120180" cy="104740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4750338" y="229364"/>
            <a:ext cx="2668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totalitarisme soviétique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5607256" y="1623437"/>
            <a:ext cx="1106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Idéologie </a:t>
            </a:r>
          </a:p>
        </p:txBody>
      </p:sp>
      <p:sp>
        <p:nvSpPr>
          <p:cNvPr id="60" name="ZoneTexte 59"/>
          <p:cNvSpPr txBox="1"/>
          <p:nvPr/>
        </p:nvSpPr>
        <p:spPr>
          <a:xfrm rot="18530238">
            <a:off x="3880639" y="2393434"/>
            <a:ext cx="935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Régime </a:t>
            </a:r>
          </a:p>
        </p:txBody>
      </p:sp>
      <p:sp>
        <p:nvSpPr>
          <p:cNvPr id="61" name="ZoneTexte 60"/>
          <p:cNvSpPr txBox="1"/>
          <p:nvPr/>
        </p:nvSpPr>
        <p:spPr>
          <a:xfrm rot="15311562">
            <a:off x="3808413" y="4303575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Parti</a:t>
            </a:r>
          </a:p>
        </p:txBody>
      </p:sp>
      <p:sp>
        <p:nvSpPr>
          <p:cNvPr id="62" name="ZoneTexte 61"/>
          <p:cNvSpPr txBox="1"/>
          <p:nvPr/>
        </p:nvSpPr>
        <p:spPr>
          <a:xfrm rot="527191">
            <a:off x="4882649" y="5763438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Embrigadement</a:t>
            </a:r>
          </a:p>
        </p:txBody>
      </p:sp>
      <p:sp>
        <p:nvSpPr>
          <p:cNvPr id="63" name="ZoneTexte 62"/>
          <p:cNvSpPr txBox="1"/>
          <p:nvPr/>
        </p:nvSpPr>
        <p:spPr>
          <a:xfrm rot="18817932">
            <a:off x="6998027" y="5133342"/>
            <a:ext cx="126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Répression </a:t>
            </a:r>
          </a:p>
        </p:txBody>
      </p:sp>
      <p:sp>
        <p:nvSpPr>
          <p:cNvPr id="64" name="ZoneTexte 63"/>
          <p:cNvSpPr txBox="1"/>
          <p:nvPr/>
        </p:nvSpPr>
        <p:spPr>
          <a:xfrm rot="14948804">
            <a:off x="7371229" y="3014053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Economie 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5830682" y="3739914"/>
            <a:ext cx="65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Etat  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5579456" y="2136193"/>
            <a:ext cx="11945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Communisme</a:t>
            </a:r>
          </a:p>
        </p:txBody>
      </p:sp>
      <p:sp>
        <p:nvSpPr>
          <p:cNvPr id="67" name="ZoneTexte 66"/>
          <p:cNvSpPr txBox="1"/>
          <p:nvPr/>
        </p:nvSpPr>
        <p:spPr>
          <a:xfrm rot="18401751">
            <a:off x="4237937" y="2744131"/>
            <a:ext cx="9014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Dictature </a:t>
            </a:r>
          </a:p>
        </p:txBody>
      </p:sp>
      <p:sp>
        <p:nvSpPr>
          <p:cNvPr id="68" name="ZoneTexte 67"/>
          <p:cNvSpPr txBox="1"/>
          <p:nvPr/>
        </p:nvSpPr>
        <p:spPr>
          <a:xfrm rot="15204421">
            <a:off x="4238962" y="4208576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unique</a:t>
            </a:r>
          </a:p>
        </p:txBody>
      </p:sp>
      <p:sp>
        <p:nvSpPr>
          <p:cNvPr id="69" name="ZoneTexte 68"/>
          <p:cNvSpPr txBox="1"/>
          <p:nvPr/>
        </p:nvSpPr>
        <p:spPr>
          <a:xfrm rot="543030">
            <a:off x="5720716" y="5445551"/>
            <a:ext cx="224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 </a:t>
            </a:r>
          </a:p>
        </p:txBody>
      </p:sp>
      <p:sp>
        <p:nvSpPr>
          <p:cNvPr id="70" name="ZoneTexte 69"/>
          <p:cNvSpPr txBox="1"/>
          <p:nvPr/>
        </p:nvSpPr>
        <p:spPr>
          <a:xfrm rot="551310">
            <a:off x="5396779" y="4778641"/>
            <a:ext cx="10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Propagande</a:t>
            </a:r>
          </a:p>
        </p:txBody>
      </p:sp>
      <p:sp>
        <p:nvSpPr>
          <p:cNvPr id="71" name="ZoneTexte 70"/>
          <p:cNvSpPr txBox="1"/>
          <p:nvPr/>
        </p:nvSpPr>
        <p:spPr>
          <a:xfrm rot="19036124">
            <a:off x="7249931" y="4927933"/>
            <a:ext cx="2648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  </a:t>
            </a:r>
          </a:p>
        </p:txBody>
      </p:sp>
      <p:sp>
        <p:nvSpPr>
          <p:cNvPr id="72" name="ZoneTexte 71"/>
          <p:cNvSpPr txBox="1"/>
          <p:nvPr/>
        </p:nvSpPr>
        <p:spPr>
          <a:xfrm rot="14960493">
            <a:off x="7031976" y="3194000"/>
            <a:ext cx="1088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Planification</a:t>
            </a:r>
          </a:p>
        </p:txBody>
      </p:sp>
      <p:sp>
        <p:nvSpPr>
          <p:cNvPr id="73" name="ZoneTexte 72"/>
          <p:cNvSpPr txBox="1"/>
          <p:nvPr/>
        </p:nvSpPr>
        <p:spPr>
          <a:xfrm rot="14960493">
            <a:off x="6585364" y="3411092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Dirigisme</a:t>
            </a:r>
          </a:p>
        </p:txBody>
      </p:sp>
      <p:sp>
        <p:nvSpPr>
          <p:cNvPr id="74" name="ZoneTexte 73"/>
          <p:cNvSpPr txBox="1"/>
          <p:nvPr/>
        </p:nvSpPr>
        <p:spPr>
          <a:xfrm>
            <a:off x="5524244" y="2547888"/>
            <a:ext cx="12234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Industrialisation 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5569743" y="2368659"/>
            <a:ext cx="12043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Collectivisation  </a:t>
            </a:r>
          </a:p>
        </p:txBody>
      </p:sp>
      <p:sp>
        <p:nvSpPr>
          <p:cNvPr id="76" name="ZoneTexte 75"/>
          <p:cNvSpPr txBox="1"/>
          <p:nvPr/>
        </p:nvSpPr>
        <p:spPr>
          <a:xfrm>
            <a:off x="5607256" y="2559786"/>
            <a:ext cx="219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 </a:t>
            </a:r>
          </a:p>
        </p:txBody>
      </p:sp>
      <p:sp>
        <p:nvSpPr>
          <p:cNvPr id="77" name="ZoneTexte 76"/>
          <p:cNvSpPr txBox="1"/>
          <p:nvPr/>
        </p:nvSpPr>
        <p:spPr>
          <a:xfrm rot="18358356">
            <a:off x="4655191" y="2713856"/>
            <a:ext cx="8463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Staline </a:t>
            </a:r>
          </a:p>
          <a:p>
            <a:pPr algn="ctr"/>
            <a:r>
              <a:rPr lang="fr-FR" sz="1200" dirty="0"/>
              <a:t>Secrétaire </a:t>
            </a:r>
          </a:p>
          <a:p>
            <a:pPr algn="ctr"/>
            <a:r>
              <a:rPr lang="fr-FR" sz="1200" dirty="0"/>
              <a:t>Général</a:t>
            </a:r>
          </a:p>
          <a:p>
            <a:pPr algn="ctr"/>
            <a:r>
              <a:rPr lang="fr-FR" sz="1200" dirty="0"/>
              <a:t>Président </a:t>
            </a:r>
          </a:p>
          <a:p>
            <a:pPr algn="ctr"/>
            <a:r>
              <a:rPr lang="fr-FR" sz="1200" dirty="0"/>
              <a:t>Maréchal </a:t>
            </a:r>
          </a:p>
        </p:txBody>
      </p:sp>
      <p:sp>
        <p:nvSpPr>
          <p:cNvPr id="78" name="ZoneTexte 77"/>
          <p:cNvSpPr txBox="1"/>
          <p:nvPr/>
        </p:nvSpPr>
        <p:spPr>
          <a:xfrm rot="15304327">
            <a:off x="4747990" y="4141749"/>
            <a:ext cx="5164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PCUS</a:t>
            </a:r>
          </a:p>
        </p:txBody>
      </p:sp>
      <p:sp>
        <p:nvSpPr>
          <p:cNvPr id="79" name="ZoneTexte 78"/>
          <p:cNvSpPr txBox="1"/>
          <p:nvPr/>
        </p:nvSpPr>
        <p:spPr>
          <a:xfrm rot="508542">
            <a:off x="5394304" y="5226645"/>
            <a:ext cx="8503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Komsomol</a:t>
            </a:r>
          </a:p>
        </p:txBody>
      </p:sp>
      <p:sp>
        <p:nvSpPr>
          <p:cNvPr id="80" name="ZoneTexte 79"/>
          <p:cNvSpPr txBox="1"/>
          <p:nvPr/>
        </p:nvSpPr>
        <p:spPr>
          <a:xfrm rot="555363">
            <a:off x="5470390" y="5004653"/>
            <a:ext cx="8144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Eisenstein</a:t>
            </a:r>
          </a:p>
        </p:txBody>
      </p:sp>
      <p:sp>
        <p:nvSpPr>
          <p:cNvPr id="81" name="ZoneTexte 80"/>
          <p:cNvSpPr txBox="1"/>
          <p:nvPr/>
        </p:nvSpPr>
        <p:spPr>
          <a:xfrm rot="19069609">
            <a:off x="6939468" y="4806273"/>
            <a:ext cx="5806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NKVD </a:t>
            </a:r>
          </a:p>
        </p:txBody>
      </p:sp>
      <p:sp>
        <p:nvSpPr>
          <p:cNvPr id="82" name="ZoneTexte 81"/>
          <p:cNvSpPr txBox="1"/>
          <p:nvPr/>
        </p:nvSpPr>
        <p:spPr>
          <a:xfrm rot="19069609">
            <a:off x="6530172" y="4401043"/>
            <a:ext cx="6254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Goulag</a:t>
            </a:r>
          </a:p>
        </p:txBody>
      </p:sp>
      <p:sp>
        <p:nvSpPr>
          <p:cNvPr id="83" name="ZoneTexte 82"/>
          <p:cNvSpPr txBox="1"/>
          <p:nvPr/>
        </p:nvSpPr>
        <p:spPr>
          <a:xfrm rot="14865450">
            <a:off x="6632164" y="3292107"/>
            <a:ext cx="11294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Stakhanovisme</a:t>
            </a:r>
          </a:p>
        </p:txBody>
      </p:sp>
      <p:sp>
        <p:nvSpPr>
          <p:cNvPr id="84" name="ZoneTexte 83"/>
          <p:cNvSpPr txBox="1"/>
          <p:nvPr/>
        </p:nvSpPr>
        <p:spPr>
          <a:xfrm rot="14939704">
            <a:off x="7073000" y="3309913"/>
            <a:ext cx="6944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Gosplan</a:t>
            </a:r>
          </a:p>
        </p:txBody>
      </p:sp>
      <p:sp>
        <p:nvSpPr>
          <p:cNvPr id="85" name="ZoneTexte 84"/>
          <p:cNvSpPr txBox="1"/>
          <p:nvPr/>
        </p:nvSpPr>
        <p:spPr>
          <a:xfrm rot="19069609">
            <a:off x="6684828" y="4544239"/>
            <a:ext cx="704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/>
              <a:t>Grandes</a:t>
            </a:r>
          </a:p>
          <a:p>
            <a:pPr algn="ctr"/>
            <a:r>
              <a:rPr lang="fr-FR" sz="1200" dirty="0"/>
              <a:t>purges</a:t>
            </a:r>
          </a:p>
        </p:txBody>
      </p:sp>
    </p:spTree>
    <p:extLst>
      <p:ext uri="{BB962C8B-B14F-4D97-AF65-F5344CB8AC3E}">
        <p14:creationId xmlns:p14="http://schemas.microsoft.com/office/powerpoint/2010/main" val="196538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rganigramme : Opération manuelle 11"/>
          <p:cNvSpPr/>
          <p:nvPr/>
        </p:nvSpPr>
        <p:spPr>
          <a:xfrm>
            <a:off x="5455113" y="2472449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Organigramme : Opération manuelle 12"/>
          <p:cNvSpPr/>
          <p:nvPr/>
        </p:nvSpPr>
        <p:spPr>
          <a:xfrm rot="18349210">
            <a:off x="4369326" y="2996150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Opération manuelle 13"/>
          <p:cNvSpPr/>
          <p:nvPr/>
        </p:nvSpPr>
        <p:spPr>
          <a:xfrm rot="15235228">
            <a:off x="4258262" y="4133443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rganigramme : Opération manuelle 14"/>
          <p:cNvSpPr/>
          <p:nvPr/>
        </p:nvSpPr>
        <p:spPr>
          <a:xfrm rot="11332276">
            <a:off x="5224265" y="5017224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Organigramme : Opération manuelle 15"/>
          <p:cNvSpPr/>
          <p:nvPr/>
        </p:nvSpPr>
        <p:spPr>
          <a:xfrm rot="4166698">
            <a:off x="6601812" y="3284697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Opération manuelle 16"/>
          <p:cNvSpPr/>
          <p:nvPr/>
        </p:nvSpPr>
        <p:spPr>
          <a:xfrm rot="8208057">
            <a:off x="6423481" y="4601134"/>
            <a:ext cx="1230284" cy="1047403"/>
          </a:xfrm>
          <a:prstGeom prst="flowChartManualOperation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507658" y="3761969"/>
            <a:ext cx="1120180" cy="104740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4963887" y="315386"/>
            <a:ext cx="2074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totalitarisme nazi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579004" y="1956406"/>
            <a:ext cx="1106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Idéologie </a:t>
            </a:r>
          </a:p>
        </p:txBody>
      </p:sp>
      <p:sp>
        <p:nvSpPr>
          <p:cNvPr id="25" name="ZoneTexte 24"/>
          <p:cNvSpPr txBox="1"/>
          <p:nvPr/>
        </p:nvSpPr>
        <p:spPr>
          <a:xfrm rot="18530238">
            <a:off x="3852387" y="2864902"/>
            <a:ext cx="935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Régime </a:t>
            </a:r>
          </a:p>
        </p:txBody>
      </p:sp>
      <p:sp>
        <p:nvSpPr>
          <p:cNvPr id="26" name="ZoneTexte 25"/>
          <p:cNvSpPr txBox="1"/>
          <p:nvPr/>
        </p:nvSpPr>
        <p:spPr>
          <a:xfrm rot="15311562">
            <a:off x="3780161" y="4636544"/>
            <a:ext cx="618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Parti</a:t>
            </a:r>
          </a:p>
        </p:txBody>
      </p:sp>
      <p:sp>
        <p:nvSpPr>
          <p:cNvPr id="28" name="ZoneTexte 27"/>
          <p:cNvSpPr txBox="1"/>
          <p:nvPr/>
        </p:nvSpPr>
        <p:spPr>
          <a:xfrm rot="18817932">
            <a:off x="6969775" y="5604810"/>
            <a:ext cx="126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Répression </a:t>
            </a:r>
          </a:p>
        </p:txBody>
      </p:sp>
      <p:sp>
        <p:nvSpPr>
          <p:cNvPr id="29" name="ZoneTexte 28"/>
          <p:cNvSpPr txBox="1"/>
          <p:nvPr/>
        </p:nvSpPr>
        <p:spPr>
          <a:xfrm rot="14948804">
            <a:off x="7342977" y="3347022"/>
            <a:ext cx="1160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Economie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802430" y="4072883"/>
            <a:ext cx="659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Etat  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666836" y="2468682"/>
            <a:ext cx="801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Nazisme</a:t>
            </a:r>
          </a:p>
        </p:txBody>
      </p:sp>
      <p:sp>
        <p:nvSpPr>
          <p:cNvPr id="32" name="ZoneTexte 31"/>
          <p:cNvSpPr txBox="1"/>
          <p:nvPr/>
        </p:nvSpPr>
        <p:spPr>
          <a:xfrm rot="18401751">
            <a:off x="4309746" y="3276093"/>
            <a:ext cx="901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Dictature </a:t>
            </a:r>
          </a:p>
        </p:txBody>
      </p:sp>
      <p:sp>
        <p:nvSpPr>
          <p:cNvPr id="33" name="ZoneTexte 32"/>
          <p:cNvSpPr txBox="1"/>
          <p:nvPr/>
        </p:nvSpPr>
        <p:spPr>
          <a:xfrm rot="15204421">
            <a:off x="4210710" y="4541545"/>
            <a:ext cx="6944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unique</a:t>
            </a:r>
          </a:p>
        </p:txBody>
      </p:sp>
      <p:sp>
        <p:nvSpPr>
          <p:cNvPr id="34" name="ZoneTexte 33"/>
          <p:cNvSpPr txBox="1"/>
          <p:nvPr/>
        </p:nvSpPr>
        <p:spPr>
          <a:xfrm rot="543030">
            <a:off x="5108266" y="5778520"/>
            <a:ext cx="13931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Embrigadement </a:t>
            </a:r>
          </a:p>
        </p:txBody>
      </p:sp>
      <p:sp>
        <p:nvSpPr>
          <p:cNvPr id="35" name="ZoneTexte 34"/>
          <p:cNvSpPr txBox="1"/>
          <p:nvPr/>
        </p:nvSpPr>
        <p:spPr>
          <a:xfrm rot="551310">
            <a:off x="5368527" y="5111610"/>
            <a:ext cx="1060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Propagande</a:t>
            </a:r>
          </a:p>
        </p:txBody>
      </p:sp>
      <p:sp>
        <p:nvSpPr>
          <p:cNvPr id="36" name="ZoneTexte 35"/>
          <p:cNvSpPr txBox="1"/>
          <p:nvPr/>
        </p:nvSpPr>
        <p:spPr>
          <a:xfrm rot="19036124">
            <a:off x="7221679" y="5260902"/>
            <a:ext cx="26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  </a:t>
            </a:r>
          </a:p>
        </p:txBody>
      </p:sp>
      <p:sp>
        <p:nvSpPr>
          <p:cNvPr id="37" name="ZoneTexte 36"/>
          <p:cNvSpPr txBox="1"/>
          <p:nvPr/>
        </p:nvSpPr>
        <p:spPr>
          <a:xfrm rot="14960493">
            <a:off x="7003724" y="3526969"/>
            <a:ext cx="1088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Planification</a:t>
            </a:r>
          </a:p>
        </p:txBody>
      </p:sp>
      <p:sp>
        <p:nvSpPr>
          <p:cNvPr id="38" name="ZoneTexte 37"/>
          <p:cNvSpPr txBox="1"/>
          <p:nvPr/>
        </p:nvSpPr>
        <p:spPr>
          <a:xfrm rot="14960493">
            <a:off x="6557112" y="3744061"/>
            <a:ext cx="870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Dirigisme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5712419" y="3187994"/>
            <a:ext cx="739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Racisme 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5541491" y="2701628"/>
            <a:ext cx="11194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Antisémitisme 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5579004" y="2892755"/>
            <a:ext cx="1045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Nationalisme </a:t>
            </a:r>
          </a:p>
        </p:txBody>
      </p:sp>
      <p:sp>
        <p:nvSpPr>
          <p:cNvPr id="42" name="ZoneTexte 41"/>
          <p:cNvSpPr txBox="1"/>
          <p:nvPr/>
        </p:nvSpPr>
        <p:spPr>
          <a:xfrm rot="18358356">
            <a:off x="4547266" y="3491864"/>
            <a:ext cx="100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/>
              <a:t>Reichsführer</a:t>
            </a:r>
            <a:r>
              <a:rPr lang="fr-FR" sz="1200" dirty="0"/>
              <a:t> </a:t>
            </a:r>
          </a:p>
        </p:txBody>
      </p:sp>
      <p:sp>
        <p:nvSpPr>
          <p:cNvPr id="43" name="ZoneTexte 42"/>
          <p:cNvSpPr txBox="1"/>
          <p:nvPr/>
        </p:nvSpPr>
        <p:spPr>
          <a:xfrm rot="15304327">
            <a:off x="4669564" y="4466405"/>
            <a:ext cx="616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NSDAP</a:t>
            </a:r>
          </a:p>
        </p:txBody>
      </p:sp>
      <p:sp>
        <p:nvSpPr>
          <p:cNvPr id="44" name="ZoneTexte 43"/>
          <p:cNvSpPr txBox="1"/>
          <p:nvPr/>
        </p:nvSpPr>
        <p:spPr>
          <a:xfrm rot="508542">
            <a:off x="5270736" y="5559614"/>
            <a:ext cx="1040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Hitler </a:t>
            </a:r>
            <a:r>
              <a:rPr lang="fr-FR" sz="1200" dirty="0" err="1"/>
              <a:t>Jugend</a:t>
            </a:r>
            <a:r>
              <a:rPr lang="fr-FR" sz="1200" dirty="0"/>
              <a:t> </a:t>
            </a:r>
          </a:p>
        </p:txBody>
      </p:sp>
      <p:sp>
        <p:nvSpPr>
          <p:cNvPr id="45" name="ZoneTexte 44"/>
          <p:cNvSpPr txBox="1"/>
          <p:nvPr/>
        </p:nvSpPr>
        <p:spPr>
          <a:xfrm rot="508542">
            <a:off x="5247661" y="5337622"/>
            <a:ext cx="1203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Leni</a:t>
            </a:r>
            <a:r>
              <a:rPr lang="fr-FR" sz="1200" dirty="0"/>
              <a:t> Riefenstahl </a:t>
            </a:r>
          </a:p>
        </p:txBody>
      </p:sp>
      <p:sp>
        <p:nvSpPr>
          <p:cNvPr id="46" name="ZoneTexte 45"/>
          <p:cNvSpPr txBox="1"/>
          <p:nvPr/>
        </p:nvSpPr>
        <p:spPr>
          <a:xfrm rot="19069609">
            <a:off x="6832060" y="5231575"/>
            <a:ext cx="738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Gestapo </a:t>
            </a:r>
          </a:p>
        </p:txBody>
      </p:sp>
      <p:sp>
        <p:nvSpPr>
          <p:cNvPr id="47" name="ZoneTexte 46"/>
          <p:cNvSpPr txBox="1"/>
          <p:nvPr/>
        </p:nvSpPr>
        <p:spPr>
          <a:xfrm rot="19069609">
            <a:off x="6217817" y="4733121"/>
            <a:ext cx="1393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Camps</a:t>
            </a:r>
          </a:p>
          <a:p>
            <a:pPr algn="ctr"/>
            <a:r>
              <a:rPr lang="fr-FR" sz="1200" dirty="0"/>
              <a:t>Concentration</a:t>
            </a:r>
          </a:p>
          <a:p>
            <a:pPr algn="ctr"/>
            <a:r>
              <a:rPr lang="fr-FR" sz="1200" dirty="0"/>
              <a:t>puis extermination </a:t>
            </a:r>
          </a:p>
        </p:txBody>
      </p:sp>
      <p:sp>
        <p:nvSpPr>
          <p:cNvPr id="48" name="ZoneTexte 47"/>
          <p:cNvSpPr txBox="1"/>
          <p:nvPr/>
        </p:nvSpPr>
        <p:spPr>
          <a:xfrm rot="14865450">
            <a:off x="6413794" y="3625076"/>
            <a:ext cx="15097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Économie de guerre  </a:t>
            </a:r>
          </a:p>
        </p:txBody>
      </p:sp>
      <p:sp>
        <p:nvSpPr>
          <p:cNvPr id="49" name="ZoneTexte 48"/>
          <p:cNvSpPr txBox="1"/>
          <p:nvPr/>
        </p:nvSpPr>
        <p:spPr>
          <a:xfrm rot="14939704">
            <a:off x="6861140" y="3642882"/>
            <a:ext cx="10616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Grand travaux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69C587B-AB45-A074-B003-7E39502CC5C7}"/>
              </a:ext>
            </a:extLst>
          </p:cNvPr>
          <p:cNvSpPr txBox="1"/>
          <p:nvPr/>
        </p:nvSpPr>
        <p:spPr>
          <a:xfrm rot="527191">
            <a:off x="4814720" y="6046749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Embrigadement</a:t>
            </a:r>
          </a:p>
        </p:txBody>
      </p:sp>
    </p:spTree>
    <p:extLst>
      <p:ext uri="{BB962C8B-B14F-4D97-AF65-F5344CB8AC3E}">
        <p14:creationId xmlns:p14="http://schemas.microsoft.com/office/powerpoint/2010/main" val="18283374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115</Words>
  <Application>Microsoft Office PowerPoint</Application>
  <PresentationFormat>Grand écran</PresentationFormat>
  <Paragraphs>97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Manuel Nérée</cp:lastModifiedBy>
  <cp:revision>11</cp:revision>
  <dcterms:created xsi:type="dcterms:W3CDTF">2023-07-09T20:53:21Z</dcterms:created>
  <dcterms:modified xsi:type="dcterms:W3CDTF">2025-10-08T17:33:17Z</dcterms:modified>
</cp:coreProperties>
</file>