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2082" y="-9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365E5-10B2-4188-AAF4-618FA4D7A803}" type="datetimeFigureOut">
              <a:rPr lang="fr-FR" smtClean="0"/>
              <a:pPr/>
              <a:t>28/12/2020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B90BB-2DAD-4233-ABBD-EB00257FF4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365E5-10B2-4188-AAF4-618FA4D7A803}" type="datetimeFigureOut">
              <a:rPr lang="fr-FR" smtClean="0"/>
              <a:pPr/>
              <a:t>28/12/2020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B90BB-2DAD-4233-ABBD-EB00257FF4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365E5-10B2-4188-AAF4-618FA4D7A803}" type="datetimeFigureOut">
              <a:rPr lang="fr-FR" smtClean="0"/>
              <a:pPr/>
              <a:t>28/12/2020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B90BB-2DAD-4233-ABBD-EB00257FF4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365E5-10B2-4188-AAF4-618FA4D7A803}" type="datetimeFigureOut">
              <a:rPr lang="fr-FR" smtClean="0"/>
              <a:pPr/>
              <a:t>28/12/2020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B90BB-2DAD-4233-ABBD-EB00257FF4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365E5-10B2-4188-AAF4-618FA4D7A803}" type="datetimeFigureOut">
              <a:rPr lang="fr-FR" smtClean="0"/>
              <a:pPr/>
              <a:t>28/12/2020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B90BB-2DAD-4233-ABBD-EB00257FF4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365E5-10B2-4188-AAF4-618FA4D7A803}" type="datetimeFigureOut">
              <a:rPr lang="fr-FR" smtClean="0"/>
              <a:pPr/>
              <a:t>28/12/2020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B90BB-2DAD-4233-ABBD-EB00257FF4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365E5-10B2-4188-AAF4-618FA4D7A803}" type="datetimeFigureOut">
              <a:rPr lang="fr-FR" smtClean="0"/>
              <a:pPr/>
              <a:t>28/12/2020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B90BB-2DAD-4233-ABBD-EB00257FF4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365E5-10B2-4188-AAF4-618FA4D7A803}" type="datetimeFigureOut">
              <a:rPr lang="fr-FR" smtClean="0"/>
              <a:pPr/>
              <a:t>28/12/2020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B90BB-2DAD-4233-ABBD-EB00257FF4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365E5-10B2-4188-AAF4-618FA4D7A803}" type="datetimeFigureOut">
              <a:rPr lang="fr-FR" smtClean="0"/>
              <a:pPr/>
              <a:t>28/12/2020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B90BB-2DAD-4233-ABBD-EB00257FF4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365E5-10B2-4188-AAF4-618FA4D7A803}" type="datetimeFigureOut">
              <a:rPr lang="fr-FR" smtClean="0"/>
              <a:pPr/>
              <a:t>28/12/2020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B90BB-2DAD-4233-ABBD-EB00257FF4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365E5-10B2-4188-AAF4-618FA4D7A803}" type="datetimeFigureOut">
              <a:rPr lang="fr-FR" smtClean="0"/>
              <a:pPr/>
              <a:t>28/12/2020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B90BB-2DAD-4233-ABBD-EB00257FF4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365E5-10B2-4188-AAF4-618FA4D7A803}" type="datetimeFigureOut">
              <a:rPr lang="fr-FR" smtClean="0"/>
              <a:pPr/>
              <a:t>28/12/2020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B90BB-2DAD-4233-ABBD-EB00257FF4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ZoneTexte 5"/>
          <p:cNvSpPr txBox="1">
            <a:spLocks noChangeArrowheads="1"/>
          </p:cNvSpPr>
          <p:nvPr/>
        </p:nvSpPr>
        <p:spPr bwMode="auto">
          <a:xfrm>
            <a:off x="1071563" y="4711700"/>
            <a:ext cx="1357312" cy="646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>
                <a:latin typeface="Calibri" pitchFamily="34" charset="0"/>
              </a:rPr>
              <a:t>Eléments de la biocénose </a:t>
            </a:r>
          </a:p>
        </p:txBody>
      </p:sp>
      <p:cxnSp>
        <p:nvCxnSpPr>
          <p:cNvPr id="8" name="Connecteur droit avec flèche 7"/>
          <p:cNvCxnSpPr/>
          <p:nvPr/>
        </p:nvCxnSpPr>
        <p:spPr>
          <a:xfrm rot="16200000" flipV="1">
            <a:off x="4714881" y="2357434"/>
            <a:ext cx="2214567" cy="164307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 rot="10800000">
            <a:off x="2714625" y="4997450"/>
            <a:ext cx="3286125" cy="317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8" name="ZoneTexte 18"/>
          <p:cNvSpPr txBox="1">
            <a:spLocks noChangeArrowheads="1"/>
          </p:cNvSpPr>
          <p:nvPr/>
        </p:nvSpPr>
        <p:spPr bwMode="auto">
          <a:xfrm>
            <a:off x="4071938" y="1211263"/>
            <a:ext cx="1357312" cy="6461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>
                <a:latin typeface="Calibri" pitchFamily="34" charset="0"/>
              </a:rPr>
              <a:t>Eléments du biotope </a:t>
            </a:r>
          </a:p>
        </p:txBody>
      </p:sp>
      <p:sp>
        <p:nvSpPr>
          <p:cNvPr id="3079" name="ZoneTexte 30"/>
          <p:cNvSpPr txBox="1">
            <a:spLocks noChangeArrowheads="1"/>
          </p:cNvSpPr>
          <p:nvPr/>
        </p:nvSpPr>
        <p:spPr bwMode="auto">
          <a:xfrm>
            <a:off x="0" y="0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/>
              <a:t>L’environnement aux États-Unis : entre protection de la nature, exploitation des ressources et transformation des milieux</a:t>
            </a:r>
            <a:r>
              <a:rPr lang="fr-FR" sz="2400" dirty="0"/>
              <a:t> : La question </a:t>
            </a:r>
            <a:r>
              <a:rPr lang="fr-FR" sz="2400" dirty="0" smtClean="0"/>
              <a:t>l’exploitation du gaz </a:t>
            </a:r>
            <a:r>
              <a:rPr lang="fr-FR" sz="2400" dirty="0"/>
              <a:t>de « schiste </a:t>
            </a:r>
            <a:r>
              <a:rPr lang="fr-FR" sz="2400" dirty="0" smtClean="0"/>
              <a:t>»</a:t>
            </a:r>
            <a:endParaRPr lang="fr-FR" sz="2400" dirty="0"/>
          </a:p>
        </p:txBody>
      </p:sp>
      <p:cxnSp>
        <p:nvCxnSpPr>
          <p:cNvPr id="16" name="Connecteur droit avec flèche 15"/>
          <p:cNvCxnSpPr/>
          <p:nvPr/>
        </p:nvCxnSpPr>
        <p:spPr>
          <a:xfrm rot="5400000" flipH="1" flipV="1">
            <a:off x="2214563" y="2357437"/>
            <a:ext cx="2286000" cy="185737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4"/>
          <p:cNvSpPr txBox="1">
            <a:spLocks noChangeArrowheads="1"/>
          </p:cNvSpPr>
          <p:nvPr/>
        </p:nvSpPr>
        <p:spPr bwMode="auto">
          <a:xfrm>
            <a:off x="6215074" y="4643446"/>
            <a:ext cx="1357312" cy="92333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fr-FR" dirty="0" smtClean="0">
              <a:latin typeface="Calibri" pitchFamily="34" charset="0"/>
            </a:endParaRPr>
          </a:p>
          <a:p>
            <a:pPr algn="ctr"/>
            <a:r>
              <a:rPr lang="fr-FR" dirty="0" smtClean="0">
                <a:latin typeface="Calibri" pitchFamily="34" charset="0"/>
              </a:rPr>
              <a:t>Local</a:t>
            </a:r>
          </a:p>
          <a:p>
            <a:pPr algn="ctr"/>
            <a:endParaRPr lang="fr-FR" dirty="0">
              <a:latin typeface="Calibri" pitchFamily="34" charset="0"/>
            </a:endParaRPr>
          </a:p>
        </p:txBody>
      </p:sp>
      <p:sp>
        <p:nvSpPr>
          <p:cNvPr id="14" name="ZoneTexte 4"/>
          <p:cNvSpPr txBox="1">
            <a:spLocks noChangeArrowheads="1"/>
          </p:cNvSpPr>
          <p:nvPr/>
        </p:nvSpPr>
        <p:spPr bwMode="auto">
          <a:xfrm>
            <a:off x="6143636" y="4572008"/>
            <a:ext cx="2286016" cy="175432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fr-FR" dirty="0" smtClean="0">
              <a:latin typeface="Calibri" pitchFamily="34" charset="0"/>
            </a:endParaRPr>
          </a:p>
          <a:p>
            <a:pPr algn="ctr"/>
            <a:endParaRPr lang="fr-FR" dirty="0">
              <a:latin typeface="Calibri" pitchFamily="34" charset="0"/>
            </a:endParaRPr>
          </a:p>
          <a:p>
            <a:pPr algn="ctr"/>
            <a:endParaRPr lang="fr-FR" dirty="0" smtClean="0">
              <a:latin typeface="Calibri" pitchFamily="34" charset="0"/>
            </a:endParaRPr>
          </a:p>
          <a:p>
            <a:pPr algn="ctr"/>
            <a:endParaRPr lang="fr-FR" dirty="0">
              <a:latin typeface="Calibri" pitchFamily="34" charset="0"/>
            </a:endParaRPr>
          </a:p>
          <a:p>
            <a:pPr algn="ctr"/>
            <a:r>
              <a:rPr lang="fr-FR" dirty="0" smtClean="0">
                <a:latin typeface="Calibri" pitchFamily="34" charset="0"/>
              </a:rPr>
              <a:t>National</a:t>
            </a:r>
          </a:p>
          <a:p>
            <a:pPr algn="ctr"/>
            <a:endParaRPr lang="fr-FR" dirty="0">
              <a:latin typeface="Calibri" pitchFamily="34" charset="0"/>
            </a:endParaRPr>
          </a:p>
        </p:txBody>
      </p:sp>
      <p:sp>
        <p:nvSpPr>
          <p:cNvPr id="15" name="ZoneTexte 4"/>
          <p:cNvSpPr txBox="1">
            <a:spLocks noChangeArrowheads="1"/>
          </p:cNvSpPr>
          <p:nvPr/>
        </p:nvSpPr>
        <p:spPr bwMode="auto">
          <a:xfrm>
            <a:off x="6072198" y="4500571"/>
            <a:ext cx="3071802" cy="230832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fr-FR" dirty="0" smtClean="0">
              <a:latin typeface="Calibri" pitchFamily="34" charset="0"/>
            </a:endParaRPr>
          </a:p>
          <a:p>
            <a:pPr algn="ctr"/>
            <a:endParaRPr lang="fr-FR" dirty="0">
              <a:latin typeface="Calibri" pitchFamily="34" charset="0"/>
            </a:endParaRPr>
          </a:p>
          <a:p>
            <a:pPr algn="ctr"/>
            <a:endParaRPr lang="fr-FR" dirty="0" smtClean="0">
              <a:latin typeface="Calibri" pitchFamily="34" charset="0"/>
            </a:endParaRPr>
          </a:p>
          <a:p>
            <a:pPr algn="ctr"/>
            <a:endParaRPr lang="fr-FR" dirty="0">
              <a:latin typeface="Calibri" pitchFamily="34" charset="0"/>
            </a:endParaRPr>
          </a:p>
          <a:p>
            <a:pPr algn="ctr"/>
            <a:endParaRPr lang="fr-FR" dirty="0" smtClean="0">
              <a:latin typeface="Calibri" pitchFamily="34" charset="0"/>
            </a:endParaRPr>
          </a:p>
          <a:p>
            <a:pPr algn="ctr"/>
            <a:endParaRPr lang="fr-FR" dirty="0">
              <a:latin typeface="Calibri" pitchFamily="34" charset="0"/>
            </a:endParaRPr>
          </a:p>
          <a:p>
            <a:pPr algn="ctr"/>
            <a:endParaRPr lang="fr-FR" dirty="0" smtClean="0">
              <a:latin typeface="Calibri" pitchFamily="34" charset="0"/>
            </a:endParaRPr>
          </a:p>
          <a:p>
            <a:pPr algn="ctr"/>
            <a:r>
              <a:rPr lang="fr-FR" dirty="0" smtClean="0">
                <a:latin typeface="Calibri" pitchFamily="34" charset="0"/>
              </a:rPr>
              <a:t>Mondial</a:t>
            </a:r>
          </a:p>
        </p:txBody>
      </p:sp>
      <p:sp>
        <p:nvSpPr>
          <p:cNvPr id="17" name="ZoneTexte 25"/>
          <p:cNvSpPr txBox="1">
            <a:spLocks noChangeArrowheads="1"/>
          </p:cNvSpPr>
          <p:nvPr/>
        </p:nvSpPr>
        <p:spPr bwMode="auto">
          <a:xfrm>
            <a:off x="7572396" y="2643182"/>
            <a:ext cx="300037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 dirty="0">
                <a:latin typeface="Calibri" pitchFamily="34" charset="0"/>
              </a:rPr>
              <a:t>+</a:t>
            </a:r>
          </a:p>
        </p:txBody>
      </p:sp>
      <p:sp>
        <p:nvSpPr>
          <p:cNvPr id="18" name="ZoneTexte 17"/>
          <p:cNvSpPr txBox="1">
            <a:spLocks noChangeArrowheads="1"/>
          </p:cNvSpPr>
          <p:nvPr/>
        </p:nvSpPr>
        <p:spPr bwMode="auto">
          <a:xfrm>
            <a:off x="4572000" y="3786190"/>
            <a:ext cx="285752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latin typeface="Calibri" pitchFamily="34" charset="0"/>
              </a:rPr>
              <a:t>-</a:t>
            </a:r>
            <a:endParaRPr lang="fr-FR" b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ZoneTexte 4"/>
          <p:cNvSpPr txBox="1">
            <a:spLocks noChangeArrowheads="1"/>
          </p:cNvSpPr>
          <p:nvPr/>
        </p:nvSpPr>
        <p:spPr bwMode="auto">
          <a:xfrm>
            <a:off x="6215074" y="4643446"/>
            <a:ext cx="1357312" cy="92333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fr-FR" dirty="0" smtClean="0">
              <a:latin typeface="Calibri" pitchFamily="34" charset="0"/>
            </a:endParaRPr>
          </a:p>
          <a:p>
            <a:pPr algn="ctr"/>
            <a:r>
              <a:rPr lang="fr-FR" dirty="0" smtClean="0">
                <a:latin typeface="Calibri" pitchFamily="34" charset="0"/>
              </a:rPr>
              <a:t>Local</a:t>
            </a:r>
          </a:p>
          <a:p>
            <a:pPr algn="ctr"/>
            <a:endParaRPr lang="fr-FR" dirty="0">
              <a:latin typeface="Calibri" pitchFamily="34" charset="0"/>
            </a:endParaRPr>
          </a:p>
        </p:txBody>
      </p:sp>
      <p:sp>
        <p:nvSpPr>
          <p:cNvPr id="3075" name="ZoneTexte 5"/>
          <p:cNvSpPr txBox="1">
            <a:spLocks noChangeArrowheads="1"/>
          </p:cNvSpPr>
          <p:nvPr/>
        </p:nvSpPr>
        <p:spPr bwMode="auto">
          <a:xfrm>
            <a:off x="1071563" y="4711700"/>
            <a:ext cx="1357312" cy="646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>
                <a:latin typeface="Calibri" pitchFamily="34" charset="0"/>
              </a:rPr>
              <a:t>Eléments de la biocénose </a:t>
            </a:r>
          </a:p>
        </p:txBody>
      </p:sp>
      <p:cxnSp>
        <p:nvCxnSpPr>
          <p:cNvPr id="8" name="Connecteur droit avec flèche 7"/>
          <p:cNvCxnSpPr/>
          <p:nvPr/>
        </p:nvCxnSpPr>
        <p:spPr>
          <a:xfrm rot="16200000" flipV="1">
            <a:off x="4964910" y="2607463"/>
            <a:ext cx="1928827" cy="142876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 rot="10800000">
            <a:off x="2714625" y="4997450"/>
            <a:ext cx="3286125" cy="317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8" name="ZoneTexte 18"/>
          <p:cNvSpPr txBox="1">
            <a:spLocks noChangeArrowheads="1"/>
          </p:cNvSpPr>
          <p:nvPr/>
        </p:nvSpPr>
        <p:spPr bwMode="auto">
          <a:xfrm>
            <a:off x="4071938" y="1211263"/>
            <a:ext cx="1357312" cy="6461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>
                <a:latin typeface="Calibri" pitchFamily="34" charset="0"/>
              </a:rPr>
              <a:t>Eléments du biotope </a:t>
            </a:r>
          </a:p>
        </p:txBody>
      </p:sp>
      <p:cxnSp>
        <p:nvCxnSpPr>
          <p:cNvPr id="16" name="Connecteur droit avec flèche 15"/>
          <p:cNvCxnSpPr/>
          <p:nvPr/>
        </p:nvCxnSpPr>
        <p:spPr>
          <a:xfrm rot="5400000" flipH="1" flipV="1">
            <a:off x="2250277" y="2607467"/>
            <a:ext cx="2000257" cy="164306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oneTexte 4"/>
          <p:cNvSpPr txBox="1">
            <a:spLocks noChangeArrowheads="1"/>
          </p:cNvSpPr>
          <p:nvPr/>
        </p:nvSpPr>
        <p:spPr bwMode="auto">
          <a:xfrm>
            <a:off x="6143636" y="4572008"/>
            <a:ext cx="2286016" cy="175432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fr-FR" dirty="0" smtClean="0">
              <a:latin typeface="Calibri" pitchFamily="34" charset="0"/>
            </a:endParaRPr>
          </a:p>
          <a:p>
            <a:pPr algn="ctr"/>
            <a:endParaRPr lang="fr-FR" dirty="0">
              <a:latin typeface="Calibri" pitchFamily="34" charset="0"/>
            </a:endParaRPr>
          </a:p>
          <a:p>
            <a:pPr algn="ctr"/>
            <a:endParaRPr lang="fr-FR" dirty="0" smtClean="0">
              <a:latin typeface="Calibri" pitchFamily="34" charset="0"/>
            </a:endParaRPr>
          </a:p>
          <a:p>
            <a:pPr algn="ctr"/>
            <a:endParaRPr lang="fr-FR" dirty="0">
              <a:latin typeface="Calibri" pitchFamily="34" charset="0"/>
            </a:endParaRPr>
          </a:p>
          <a:p>
            <a:pPr algn="ctr"/>
            <a:r>
              <a:rPr lang="fr-FR" dirty="0" smtClean="0">
                <a:latin typeface="Calibri" pitchFamily="34" charset="0"/>
              </a:rPr>
              <a:t>National</a:t>
            </a:r>
          </a:p>
          <a:p>
            <a:pPr algn="ctr"/>
            <a:endParaRPr lang="fr-FR" dirty="0">
              <a:latin typeface="Calibri" pitchFamily="34" charset="0"/>
            </a:endParaRPr>
          </a:p>
        </p:txBody>
      </p:sp>
      <p:sp>
        <p:nvSpPr>
          <p:cNvPr id="11" name="ZoneTexte 4"/>
          <p:cNvSpPr txBox="1">
            <a:spLocks noChangeArrowheads="1"/>
          </p:cNvSpPr>
          <p:nvPr/>
        </p:nvSpPr>
        <p:spPr bwMode="auto">
          <a:xfrm>
            <a:off x="6072198" y="4500571"/>
            <a:ext cx="3071802" cy="230832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fr-FR" dirty="0" smtClean="0">
              <a:latin typeface="Calibri" pitchFamily="34" charset="0"/>
            </a:endParaRPr>
          </a:p>
          <a:p>
            <a:pPr algn="ctr"/>
            <a:endParaRPr lang="fr-FR" dirty="0">
              <a:latin typeface="Calibri" pitchFamily="34" charset="0"/>
            </a:endParaRPr>
          </a:p>
          <a:p>
            <a:pPr algn="ctr"/>
            <a:endParaRPr lang="fr-FR" dirty="0" smtClean="0">
              <a:latin typeface="Calibri" pitchFamily="34" charset="0"/>
            </a:endParaRPr>
          </a:p>
          <a:p>
            <a:pPr algn="ctr"/>
            <a:endParaRPr lang="fr-FR" dirty="0">
              <a:latin typeface="Calibri" pitchFamily="34" charset="0"/>
            </a:endParaRPr>
          </a:p>
          <a:p>
            <a:pPr algn="ctr"/>
            <a:endParaRPr lang="fr-FR" dirty="0" smtClean="0">
              <a:latin typeface="Calibri" pitchFamily="34" charset="0"/>
            </a:endParaRPr>
          </a:p>
          <a:p>
            <a:pPr algn="ctr"/>
            <a:endParaRPr lang="fr-FR" dirty="0">
              <a:latin typeface="Calibri" pitchFamily="34" charset="0"/>
            </a:endParaRPr>
          </a:p>
          <a:p>
            <a:pPr algn="ctr"/>
            <a:endParaRPr lang="fr-FR" dirty="0" smtClean="0">
              <a:latin typeface="Calibri" pitchFamily="34" charset="0"/>
            </a:endParaRPr>
          </a:p>
          <a:p>
            <a:pPr algn="ctr"/>
            <a:r>
              <a:rPr lang="fr-FR" dirty="0" smtClean="0">
                <a:latin typeface="Calibri" pitchFamily="34" charset="0"/>
              </a:rPr>
              <a:t>Mondial</a:t>
            </a:r>
          </a:p>
        </p:txBody>
      </p:sp>
      <p:sp>
        <p:nvSpPr>
          <p:cNvPr id="12" name="ZoneTexte 4"/>
          <p:cNvSpPr txBox="1">
            <a:spLocks noChangeArrowheads="1"/>
          </p:cNvSpPr>
          <p:nvPr/>
        </p:nvSpPr>
        <p:spPr bwMode="auto">
          <a:xfrm>
            <a:off x="3857620" y="3429000"/>
            <a:ext cx="13573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200" dirty="0" smtClean="0">
                <a:latin typeface="Calibri" pitchFamily="34" charset="0"/>
              </a:rPr>
              <a:t>Contrainte</a:t>
            </a:r>
            <a:endParaRPr lang="fr-FR" sz="1200" dirty="0">
              <a:latin typeface="Calibri" pitchFamily="34" charset="0"/>
            </a:endParaRPr>
          </a:p>
        </p:txBody>
      </p:sp>
      <p:sp>
        <p:nvSpPr>
          <p:cNvPr id="13" name="ZoneTexte 25"/>
          <p:cNvSpPr txBox="1">
            <a:spLocks noChangeArrowheads="1"/>
          </p:cNvSpPr>
          <p:nvPr/>
        </p:nvSpPr>
        <p:spPr bwMode="auto">
          <a:xfrm>
            <a:off x="7572396" y="2643182"/>
            <a:ext cx="300037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 dirty="0">
                <a:latin typeface="Calibri" pitchFamily="34" charset="0"/>
              </a:rPr>
              <a:t>+</a:t>
            </a:r>
          </a:p>
        </p:txBody>
      </p:sp>
      <p:sp>
        <p:nvSpPr>
          <p:cNvPr id="15" name="ZoneTexte 4"/>
          <p:cNvSpPr txBox="1">
            <a:spLocks noChangeArrowheads="1"/>
          </p:cNvSpPr>
          <p:nvPr/>
        </p:nvSpPr>
        <p:spPr bwMode="auto">
          <a:xfrm>
            <a:off x="4071934" y="1857364"/>
            <a:ext cx="13573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200" dirty="0" smtClean="0">
                <a:latin typeface="Calibri" pitchFamily="34" charset="0"/>
              </a:rPr>
              <a:t>Ressource</a:t>
            </a:r>
          </a:p>
          <a:p>
            <a:pPr algn="ctr"/>
            <a:r>
              <a:rPr lang="fr-FR" sz="1200" dirty="0" smtClean="0"/>
              <a:t>gaz de « schiste »</a:t>
            </a:r>
            <a:endParaRPr lang="fr-FR" sz="1200" dirty="0">
              <a:latin typeface="Calibri" pitchFamily="34" charset="0"/>
            </a:endParaRPr>
          </a:p>
        </p:txBody>
      </p:sp>
      <p:sp>
        <p:nvSpPr>
          <p:cNvPr id="19" name="ZoneTexte 4"/>
          <p:cNvSpPr txBox="1">
            <a:spLocks noChangeArrowheads="1"/>
          </p:cNvSpPr>
          <p:nvPr/>
        </p:nvSpPr>
        <p:spPr bwMode="auto">
          <a:xfrm>
            <a:off x="5214942" y="4000504"/>
            <a:ext cx="1142999" cy="285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200" dirty="0" smtClean="0">
                <a:latin typeface="Calibri" pitchFamily="34" charset="0"/>
              </a:rPr>
              <a:t>Alea</a:t>
            </a:r>
            <a:endParaRPr lang="fr-FR" sz="1200" dirty="0">
              <a:latin typeface="Calibri" pitchFamily="34" charset="0"/>
            </a:endParaRPr>
          </a:p>
        </p:txBody>
      </p:sp>
      <p:sp>
        <p:nvSpPr>
          <p:cNvPr id="20" name="ZoneTexte 4"/>
          <p:cNvSpPr txBox="1">
            <a:spLocks noChangeArrowheads="1"/>
          </p:cNvSpPr>
          <p:nvPr/>
        </p:nvSpPr>
        <p:spPr bwMode="auto">
          <a:xfrm>
            <a:off x="4143372" y="4357694"/>
            <a:ext cx="1142999" cy="285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200" dirty="0" smtClean="0">
                <a:latin typeface="Calibri" pitchFamily="34" charset="0"/>
              </a:rPr>
              <a:t>Dégradation </a:t>
            </a:r>
            <a:endParaRPr lang="fr-FR" sz="1200" dirty="0">
              <a:latin typeface="Calibri" pitchFamily="34" charset="0"/>
            </a:endParaRPr>
          </a:p>
        </p:txBody>
      </p:sp>
      <p:sp>
        <p:nvSpPr>
          <p:cNvPr id="21" name="ZoneTexte 4"/>
          <p:cNvSpPr txBox="1">
            <a:spLocks noChangeArrowheads="1"/>
          </p:cNvSpPr>
          <p:nvPr/>
        </p:nvSpPr>
        <p:spPr bwMode="auto">
          <a:xfrm>
            <a:off x="2857488" y="4357694"/>
            <a:ext cx="1142999" cy="285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200" dirty="0" smtClean="0">
                <a:latin typeface="Calibri" pitchFamily="34" charset="0"/>
              </a:rPr>
              <a:t>Pollution </a:t>
            </a:r>
            <a:endParaRPr lang="fr-FR" sz="1200" dirty="0">
              <a:latin typeface="Calibri" pitchFamily="34" charset="0"/>
            </a:endParaRPr>
          </a:p>
        </p:txBody>
      </p:sp>
      <p:sp>
        <p:nvSpPr>
          <p:cNvPr id="22" name="ZoneTexte 4"/>
          <p:cNvSpPr txBox="1">
            <a:spLocks noChangeArrowheads="1"/>
          </p:cNvSpPr>
          <p:nvPr/>
        </p:nvSpPr>
        <p:spPr bwMode="auto">
          <a:xfrm>
            <a:off x="4357686" y="2714620"/>
            <a:ext cx="1142999" cy="285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200" dirty="0" smtClean="0">
                <a:latin typeface="Calibri" pitchFamily="34" charset="0"/>
              </a:rPr>
              <a:t>Pollution </a:t>
            </a:r>
            <a:endParaRPr lang="fr-FR" sz="1200" dirty="0">
              <a:latin typeface="Calibri" pitchFamily="34" charset="0"/>
            </a:endParaRPr>
          </a:p>
        </p:txBody>
      </p:sp>
      <p:sp>
        <p:nvSpPr>
          <p:cNvPr id="24" name="ZoneTexte 4"/>
          <p:cNvSpPr txBox="1">
            <a:spLocks noChangeArrowheads="1"/>
          </p:cNvSpPr>
          <p:nvPr/>
        </p:nvSpPr>
        <p:spPr bwMode="auto">
          <a:xfrm>
            <a:off x="7572396" y="6000768"/>
            <a:ext cx="1571604" cy="46166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200" dirty="0" smtClean="0">
                <a:latin typeface="Calibri" pitchFamily="34" charset="0"/>
              </a:rPr>
              <a:t>Dépendance/indépendance</a:t>
            </a:r>
            <a:endParaRPr lang="fr-FR" sz="1200" dirty="0">
              <a:latin typeface="Calibri" pitchFamily="34" charset="0"/>
            </a:endParaRPr>
          </a:p>
        </p:txBody>
      </p:sp>
      <p:sp>
        <p:nvSpPr>
          <p:cNvPr id="25" name="ZoneTexte 4"/>
          <p:cNvSpPr txBox="1">
            <a:spLocks noChangeArrowheads="1"/>
          </p:cNvSpPr>
          <p:nvPr/>
        </p:nvSpPr>
        <p:spPr bwMode="auto">
          <a:xfrm>
            <a:off x="6572264" y="3786190"/>
            <a:ext cx="13573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200" dirty="0" smtClean="0">
                <a:latin typeface="Calibri" pitchFamily="34" charset="0"/>
              </a:rPr>
              <a:t>Ressource</a:t>
            </a:r>
            <a:endParaRPr lang="fr-FR" sz="1200" dirty="0">
              <a:latin typeface="Calibri" pitchFamily="34" charset="0"/>
            </a:endParaRPr>
          </a:p>
        </p:txBody>
      </p:sp>
      <p:sp>
        <p:nvSpPr>
          <p:cNvPr id="26" name="ZoneTexte 25"/>
          <p:cNvSpPr txBox="1">
            <a:spLocks noChangeArrowheads="1"/>
          </p:cNvSpPr>
          <p:nvPr/>
        </p:nvSpPr>
        <p:spPr bwMode="auto">
          <a:xfrm>
            <a:off x="4572000" y="3786190"/>
            <a:ext cx="285752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latin typeface="Calibri" pitchFamily="34" charset="0"/>
              </a:rPr>
              <a:t>-</a:t>
            </a:r>
            <a:endParaRPr lang="fr-FR" b="1" dirty="0">
              <a:latin typeface="Calibri" pitchFamily="34" charset="0"/>
            </a:endParaRPr>
          </a:p>
        </p:txBody>
      </p:sp>
      <p:sp>
        <p:nvSpPr>
          <p:cNvPr id="27" name="ZoneTexte 4"/>
          <p:cNvSpPr txBox="1">
            <a:spLocks noChangeArrowheads="1"/>
          </p:cNvSpPr>
          <p:nvPr/>
        </p:nvSpPr>
        <p:spPr bwMode="auto">
          <a:xfrm>
            <a:off x="7500958" y="4000504"/>
            <a:ext cx="13573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200" dirty="0" smtClean="0">
                <a:latin typeface="Calibri" pitchFamily="34" charset="0"/>
              </a:rPr>
              <a:t>Exploitation</a:t>
            </a:r>
            <a:endParaRPr lang="fr-FR" sz="1200" dirty="0">
              <a:latin typeface="Calibri" pitchFamily="34" charset="0"/>
            </a:endParaRPr>
          </a:p>
        </p:txBody>
      </p:sp>
      <p:sp>
        <p:nvSpPr>
          <p:cNvPr id="29" name="ZoneTexte 4"/>
          <p:cNvSpPr txBox="1">
            <a:spLocks noChangeArrowheads="1"/>
          </p:cNvSpPr>
          <p:nvPr/>
        </p:nvSpPr>
        <p:spPr bwMode="auto">
          <a:xfrm>
            <a:off x="5929322" y="4429133"/>
            <a:ext cx="928694" cy="27699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200" dirty="0" smtClean="0">
                <a:latin typeface="Calibri" pitchFamily="34" charset="0"/>
              </a:rPr>
              <a:t>Risque</a:t>
            </a:r>
            <a:endParaRPr lang="fr-FR" sz="1200" dirty="0">
              <a:latin typeface="Calibri" pitchFamily="34" charset="0"/>
            </a:endParaRPr>
          </a:p>
        </p:txBody>
      </p:sp>
      <p:sp>
        <p:nvSpPr>
          <p:cNvPr id="31" name="ZoneTexte 4"/>
          <p:cNvSpPr txBox="1">
            <a:spLocks noChangeArrowheads="1"/>
          </p:cNvSpPr>
          <p:nvPr/>
        </p:nvSpPr>
        <p:spPr bwMode="auto">
          <a:xfrm>
            <a:off x="5429256" y="1214422"/>
            <a:ext cx="64294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200" dirty="0" smtClean="0">
                <a:latin typeface="Calibri" pitchFamily="34" charset="0"/>
              </a:rPr>
              <a:t>Eau</a:t>
            </a:r>
          </a:p>
          <a:p>
            <a:pPr algn="ctr"/>
            <a:r>
              <a:rPr lang="fr-FR" sz="1200" dirty="0" smtClean="0">
                <a:latin typeface="Calibri" pitchFamily="34" charset="0"/>
              </a:rPr>
              <a:t>Air</a:t>
            </a:r>
          </a:p>
          <a:p>
            <a:pPr algn="ctr"/>
            <a:r>
              <a:rPr lang="fr-FR" sz="1200" dirty="0" smtClean="0">
                <a:latin typeface="Calibri" pitchFamily="34" charset="0"/>
              </a:rPr>
              <a:t>Sol</a:t>
            </a:r>
            <a:endParaRPr lang="fr-FR" sz="1200" dirty="0">
              <a:latin typeface="Calibri" pitchFamily="34" charset="0"/>
            </a:endParaRPr>
          </a:p>
        </p:txBody>
      </p:sp>
      <p:sp>
        <p:nvSpPr>
          <p:cNvPr id="32" name="ZoneTexte 4"/>
          <p:cNvSpPr txBox="1">
            <a:spLocks noChangeArrowheads="1"/>
          </p:cNvSpPr>
          <p:nvPr/>
        </p:nvSpPr>
        <p:spPr bwMode="auto">
          <a:xfrm>
            <a:off x="357158" y="4786322"/>
            <a:ext cx="64294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200" dirty="0" smtClean="0">
                <a:latin typeface="Calibri" pitchFamily="34" charset="0"/>
              </a:rPr>
              <a:t>Faune </a:t>
            </a:r>
          </a:p>
          <a:p>
            <a:pPr algn="ctr"/>
            <a:r>
              <a:rPr lang="fr-FR" sz="1200" dirty="0" smtClean="0">
                <a:latin typeface="Calibri" pitchFamily="34" charset="0"/>
              </a:rPr>
              <a:t>Flore</a:t>
            </a:r>
            <a:endParaRPr lang="fr-FR" sz="1200" dirty="0">
              <a:latin typeface="Calibri" pitchFamily="34" charset="0"/>
            </a:endParaRPr>
          </a:p>
        </p:txBody>
      </p:sp>
      <p:sp>
        <p:nvSpPr>
          <p:cNvPr id="33" name="ZoneTexte 4"/>
          <p:cNvSpPr txBox="1">
            <a:spLocks noChangeArrowheads="1"/>
          </p:cNvSpPr>
          <p:nvPr/>
        </p:nvSpPr>
        <p:spPr bwMode="auto">
          <a:xfrm>
            <a:off x="4286248" y="4857760"/>
            <a:ext cx="928694" cy="27699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200" dirty="0" smtClean="0">
                <a:latin typeface="Calibri" pitchFamily="34" charset="0"/>
              </a:rPr>
              <a:t>Paysage</a:t>
            </a:r>
            <a:endParaRPr lang="fr-FR" sz="1200" dirty="0">
              <a:latin typeface="Calibri" pitchFamily="34" charset="0"/>
            </a:endParaRPr>
          </a:p>
        </p:txBody>
      </p:sp>
      <p:sp>
        <p:nvSpPr>
          <p:cNvPr id="34" name="ZoneTexte 4"/>
          <p:cNvSpPr txBox="1">
            <a:spLocks noChangeArrowheads="1"/>
          </p:cNvSpPr>
          <p:nvPr/>
        </p:nvSpPr>
        <p:spPr bwMode="auto">
          <a:xfrm>
            <a:off x="7143768" y="4429132"/>
            <a:ext cx="928694" cy="27699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200" dirty="0" smtClean="0">
                <a:latin typeface="Calibri" pitchFamily="34" charset="0"/>
              </a:rPr>
              <a:t>Revenus</a:t>
            </a:r>
            <a:endParaRPr lang="fr-FR" sz="1200" dirty="0">
              <a:latin typeface="Calibri" pitchFamily="34" charset="0"/>
            </a:endParaRPr>
          </a:p>
        </p:txBody>
      </p:sp>
      <p:sp>
        <p:nvSpPr>
          <p:cNvPr id="35" name="ZoneTexte 4"/>
          <p:cNvSpPr txBox="1">
            <a:spLocks noChangeArrowheads="1"/>
          </p:cNvSpPr>
          <p:nvPr/>
        </p:nvSpPr>
        <p:spPr bwMode="auto">
          <a:xfrm>
            <a:off x="8572528" y="5072075"/>
            <a:ext cx="428628" cy="27699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200" dirty="0" smtClean="0">
                <a:latin typeface="Calibri" pitchFamily="34" charset="0"/>
              </a:rPr>
              <a:t>FTN</a:t>
            </a:r>
            <a:endParaRPr lang="fr-FR" sz="1200" dirty="0">
              <a:latin typeface="Calibri" pitchFamily="34" charset="0"/>
            </a:endParaRPr>
          </a:p>
        </p:txBody>
      </p:sp>
      <p:sp>
        <p:nvSpPr>
          <p:cNvPr id="28" name="ZoneTexte 4"/>
          <p:cNvSpPr txBox="1">
            <a:spLocks noChangeArrowheads="1"/>
          </p:cNvSpPr>
          <p:nvPr/>
        </p:nvSpPr>
        <p:spPr bwMode="auto">
          <a:xfrm>
            <a:off x="5367342" y="4152904"/>
            <a:ext cx="1142999" cy="285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200" dirty="0" smtClean="0">
                <a:latin typeface="Calibri" pitchFamily="34" charset="0"/>
              </a:rPr>
              <a:t>Séismes</a:t>
            </a:r>
            <a:endParaRPr lang="fr-FR" sz="1200" dirty="0">
              <a:latin typeface="Calibri" pitchFamily="34" charset="0"/>
            </a:endParaRPr>
          </a:p>
        </p:txBody>
      </p:sp>
      <p:sp>
        <p:nvSpPr>
          <p:cNvPr id="30" name="ZoneTexte 30"/>
          <p:cNvSpPr txBox="1">
            <a:spLocks noChangeArrowheads="1"/>
          </p:cNvSpPr>
          <p:nvPr/>
        </p:nvSpPr>
        <p:spPr bwMode="auto">
          <a:xfrm>
            <a:off x="0" y="0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/>
              <a:t>L’environnement aux États-Unis : entre protection de la nature, exploitation des ressources et transformation des milieux</a:t>
            </a:r>
            <a:r>
              <a:rPr lang="fr-FR" sz="2400" dirty="0"/>
              <a:t> : La question </a:t>
            </a:r>
            <a:r>
              <a:rPr lang="fr-FR" sz="2400" dirty="0" smtClean="0"/>
              <a:t>l’exploitation du gaz </a:t>
            </a:r>
            <a:r>
              <a:rPr lang="fr-FR" sz="2400" dirty="0"/>
              <a:t>de « schiste </a:t>
            </a:r>
            <a:r>
              <a:rPr lang="fr-FR" sz="2400" dirty="0" smtClean="0"/>
              <a:t>»</a:t>
            </a: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80</Words>
  <Application>Microsoft Office PowerPoint</Application>
  <PresentationFormat>Affichage à l'écran (4:3)</PresentationFormat>
  <Paragraphs>60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Diapositive 1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manuel</dc:creator>
  <cp:lastModifiedBy>Neree Manuel</cp:lastModifiedBy>
  <cp:revision>5</cp:revision>
  <dcterms:created xsi:type="dcterms:W3CDTF">2014-10-17T03:41:29Z</dcterms:created>
  <dcterms:modified xsi:type="dcterms:W3CDTF">2020-12-28T16:39:40Z</dcterms:modified>
</cp:coreProperties>
</file>