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0213E7-0156-5673-E2D3-E54B281AF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A617C6-7A0A-1EA8-7FA0-50C7E8811E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3CAA06-9FB2-6F68-8AE2-38650B023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53B928-1E9A-D1C5-B7A8-B633FA759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18D6ED-7327-3BCE-B921-799BCC51D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44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565428-E12B-2881-F56E-5C779F700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735BD96-0663-DA42-FEFB-EE97EFB28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4865EF-05E5-1EB3-2856-42F9D672D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B43E24-B65D-31DB-90DF-A033A8747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246F8A-630A-A255-81B7-1F54B7306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46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67DCE1B-902C-9763-5520-6D39DB352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F05CB0-5186-6836-A73F-310ABCC44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E74134-7F0C-FD93-B026-318073900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728909-4044-3057-A128-2CFCC31DE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DE7BCF-937F-B3CC-1DA5-7D996BD35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30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245BAF-0DF7-9AD0-0517-A64A90E9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E4AED2-0689-296F-D985-5AAC67B63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73C0CB-A59A-4C98-17FB-BAB8BED57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3C7A2D-E34B-21A0-CF98-9A4584F33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49EF6F-1977-D84F-1E0B-92DC35217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07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E21A12-538A-06C7-B91E-FCB9AFF1D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344D97-BB51-DAC6-A647-37F14A9B2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7C3C29-7B2F-AAEB-B9C2-50C22010F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38CF65-D860-40B9-590E-B3DB38A73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E1AB8E-4452-F23C-2A78-B641A066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0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082251-35E4-2E99-ADA8-A290E5351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A1CAC6-1701-D209-0633-DE8B50318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53B8CBD-43EE-FD23-5179-C50DB12CB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2172FF4-884F-C1FA-909B-F24629EC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AA704A-5D96-A778-F1AF-AEC70074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EBB1CB-0FF8-E324-E288-F77558112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64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B4A880-437C-826A-97EE-5462D193D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9C4CAE-519D-11A0-18EC-88CCC33C7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8186D9-8F9A-303D-D0C7-711810F13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4E24DC6-6A26-0D07-FF18-9033E8441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C5A6B78-56D3-2EFA-D4B6-0C91E7DD4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B7A6027-0297-DBDF-E71E-BC2C3F0CF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E931A99-69D0-DA43-FDE3-93650477A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5440CB7-0F44-690B-8A91-8836C725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00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913CA0-26FC-35BC-63B6-F81F9EA8D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3FA8-9130-BAF4-1C10-4427006F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B1E1C17-FCB4-FCDD-681A-350F6350B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F5BA82-4E8E-8D8B-336E-D150B1256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93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C96FF7A-47B5-6A49-5B77-F1732028E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250C0A-AA7C-2587-EF39-A163F1627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A286E84-4C5E-FFD5-A5DC-CAD5F576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55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6A59DA-914F-4F76-6EB4-390B88759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76AAEE-A32D-ECF5-9190-A57462AD3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058DEB-7133-EC22-CD20-514CD6977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436D3D-6979-415E-7C6B-4A8309E81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A0BA22-0216-4C86-9F23-E59070701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7BB31B-59D7-EE73-2B57-CD6368759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252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FE968D-B089-90BE-5158-D751AA16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DD7879-EA93-A4F5-9F5C-94E177FB6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BCDAB7-FD8F-F55A-1E22-9F61DB41C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78E394-AF92-D80B-F795-509198F10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35CF74-6674-0F76-0EE3-21EEE017E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E5387B-E5D5-D452-BD18-5D7370089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577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8BA0EA0-3BD7-B3EF-1920-FC11BC50E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85031D-1916-8E68-572B-2E66EBDD1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42CC7C-47C8-3380-5C2F-EC83E52C1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7DC7-889A-4AE7-88FF-7A6912FE3F99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F50886-3D9A-2128-6824-986155065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A07167-FB6F-5088-E7AB-8E94715D1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39284-A50C-4E37-BD39-74CDCC2D20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82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16BAC94-DC10-3211-A9EE-F6EA1922B379}"/>
              </a:ext>
            </a:extLst>
          </p:cNvPr>
          <p:cNvSpPr txBox="1"/>
          <p:nvPr/>
        </p:nvSpPr>
        <p:spPr>
          <a:xfrm>
            <a:off x="5278147" y="15818"/>
            <a:ext cx="830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/>
              <a:t>Chronologie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240A153-81D8-1354-53D0-3BB7F2B0FEDE}"/>
              </a:ext>
            </a:extLst>
          </p:cNvPr>
          <p:cNvSpPr txBox="1"/>
          <p:nvPr/>
        </p:nvSpPr>
        <p:spPr>
          <a:xfrm>
            <a:off x="11352375" y="262039"/>
            <a:ext cx="5613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/>
              <a:t>Echelle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0EAF69C-581A-0703-BB51-DABEFDD2D34C}"/>
              </a:ext>
            </a:extLst>
          </p:cNvPr>
          <p:cNvSpPr txBox="1"/>
          <p:nvPr/>
        </p:nvSpPr>
        <p:spPr>
          <a:xfrm>
            <a:off x="3979" y="385149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/>
              <a:t>Enjeux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16E8745-00EB-7E09-1306-6FA7135E1144}"/>
              </a:ext>
            </a:extLst>
          </p:cNvPr>
          <p:cNvSpPr txBox="1"/>
          <p:nvPr/>
        </p:nvSpPr>
        <p:spPr>
          <a:xfrm>
            <a:off x="0" y="851076"/>
            <a:ext cx="832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Nations –nationalités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05237F1-2A34-FB5A-A0F2-67D18D7DC725}"/>
              </a:ext>
            </a:extLst>
          </p:cNvPr>
          <p:cNvSpPr txBox="1"/>
          <p:nvPr/>
        </p:nvSpPr>
        <p:spPr>
          <a:xfrm>
            <a:off x="62632" y="1909602"/>
            <a:ext cx="7072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Territoire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CAD161-98B0-E52D-6482-5B0805D19192}"/>
              </a:ext>
            </a:extLst>
          </p:cNvPr>
          <p:cNvSpPr txBox="1"/>
          <p:nvPr/>
        </p:nvSpPr>
        <p:spPr>
          <a:xfrm>
            <a:off x="0" y="4053871"/>
            <a:ext cx="10278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Culture-religion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3C1BDC5-4ECA-4749-3E7E-BAC4D7798735}"/>
              </a:ext>
            </a:extLst>
          </p:cNvPr>
          <p:cNvSpPr txBox="1"/>
          <p:nvPr/>
        </p:nvSpPr>
        <p:spPr>
          <a:xfrm>
            <a:off x="23496" y="2756670"/>
            <a:ext cx="8226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Economie-</a:t>
            </a:r>
          </a:p>
          <a:p>
            <a:r>
              <a:rPr lang="fr-FR" sz="1000" dirty="0"/>
              <a:t> Ressources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DA9141E-6AC0-4F6A-2E52-6059D331A40C}"/>
              </a:ext>
            </a:extLst>
          </p:cNvPr>
          <p:cNvSpPr txBox="1"/>
          <p:nvPr/>
        </p:nvSpPr>
        <p:spPr>
          <a:xfrm>
            <a:off x="33824" y="6127054"/>
            <a:ext cx="6463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Politique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E1A34A1-E03F-9373-1DAB-82C051CCCDDE}"/>
              </a:ext>
            </a:extLst>
          </p:cNvPr>
          <p:cNvSpPr txBox="1"/>
          <p:nvPr/>
        </p:nvSpPr>
        <p:spPr>
          <a:xfrm>
            <a:off x="1412154" y="262039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1GM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033C210-AEF3-DBE0-DA28-920198ED8E82}"/>
              </a:ext>
            </a:extLst>
          </p:cNvPr>
          <p:cNvSpPr txBox="1"/>
          <p:nvPr/>
        </p:nvSpPr>
        <p:spPr>
          <a:xfrm>
            <a:off x="964303" y="1170938"/>
            <a:ext cx="6289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Promesse d’un </a:t>
            </a:r>
            <a:r>
              <a:rPr lang="fr-FR" sz="1000" dirty="0" err="1"/>
              <a:t>royaCume</a:t>
            </a:r>
            <a:r>
              <a:rPr lang="fr-FR" sz="1000" dirty="0"/>
              <a:t> arabe unifié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025839B-DC15-AF05-755E-D74A3D9C0452}"/>
              </a:ext>
            </a:extLst>
          </p:cNvPr>
          <p:cNvSpPr txBox="1"/>
          <p:nvPr/>
        </p:nvSpPr>
        <p:spPr>
          <a:xfrm>
            <a:off x="1636536" y="1189732"/>
            <a:ext cx="6289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Déclaration Balfour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3FD4609-3124-24C7-54C0-D317EECA7BAC}"/>
              </a:ext>
            </a:extLst>
          </p:cNvPr>
          <p:cNvSpPr txBox="1"/>
          <p:nvPr/>
        </p:nvSpPr>
        <p:spPr>
          <a:xfrm>
            <a:off x="2265533" y="262039"/>
            <a:ext cx="439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2GM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C2CCEA-FD7E-6864-9C70-072E78273E13}"/>
              </a:ext>
            </a:extLst>
          </p:cNvPr>
          <p:cNvSpPr txBox="1"/>
          <p:nvPr/>
        </p:nvSpPr>
        <p:spPr>
          <a:xfrm>
            <a:off x="2767245" y="272284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1947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C5788E-AD8F-1644-7F81-CE3D017DAEF8}"/>
              </a:ext>
            </a:extLst>
          </p:cNvPr>
          <p:cNvSpPr txBox="1"/>
          <p:nvPr/>
        </p:nvSpPr>
        <p:spPr>
          <a:xfrm>
            <a:off x="3305825" y="272284"/>
            <a:ext cx="7777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1948-1949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6572FC7-514B-8207-0A5C-FFEFFB9E8ADC}"/>
              </a:ext>
            </a:extLst>
          </p:cNvPr>
          <p:cNvSpPr txBox="1"/>
          <p:nvPr/>
        </p:nvSpPr>
        <p:spPr>
          <a:xfrm>
            <a:off x="2676828" y="508259"/>
            <a:ext cx="62899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92D050"/>
                </a:solidFill>
              </a:rPr>
              <a:t>Plan de Partage de l’ONU </a:t>
            </a: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r>
              <a:rPr lang="fr-FR" sz="1000" dirty="0">
                <a:solidFill>
                  <a:srgbClr val="92D050"/>
                </a:solidFill>
              </a:rPr>
              <a:t>Une répartition territoriale inégale</a:t>
            </a: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r>
              <a:rPr lang="fr-FR" sz="1000" dirty="0">
                <a:solidFill>
                  <a:srgbClr val="92D050"/>
                </a:solidFill>
              </a:rPr>
              <a:t>Statut international de Jérusalem</a:t>
            </a: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80D45FC-3E0D-FDB0-EF25-ECB5BC616C95}"/>
              </a:ext>
            </a:extLst>
          </p:cNvPr>
          <p:cNvSpPr txBox="1"/>
          <p:nvPr/>
        </p:nvSpPr>
        <p:spPr>
          <a:xfrm>
            <a:off x="3116372" y="508259"/>
            <a:ext cx="127298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Guerre d’indépendance ou premier conflit israélo-arabe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 err="1">
                <a:solidFill>
                  <a:srgbClr val="FF0000"/>
                </a:solidFill>
              </a:rPr>
              <a:t>Naqba</a:t>
            </a:r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>
                <a:solidFill>
                  <a:srgbClr val="FF0000"/>
                </a:solidFill>
              </a:rPr>
              <a:t>Pas d’Etat Arabe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>
                <a:solidFill>
                  <a:srgbClr val="FF0000"/>
                </a:solidFill>
              </a:rPr>
              <a:t>Naissance de l’identité nationale palestinienne 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AF29173-2727-7BA6-17CD-5D590F1C036E}"/>
              </a:ext>
            </a:extLst>
          </p:cNvPr>
          <p:cNvSpPr txBox="1"/>
          <p:nvPr/>
        </p:nvSpPr>
        <p:spPr>
          <a:xfrm>
            <a:off x="4449457" y="272284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1956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0E1D942-12C6-88FD-840A-5F096CBD8BD5}"/>
              </a:ext>
            </a:extLst>
          </p:cNvPr>
          <p:cNvSpPr txBox="1"/>
          <p:nvPr/>
        </p:nvSpPr>
        <p:spPr>
          <a:xfrm>
            <a:off x="4090906" y="471016"/>
            <a:ext cx="1272981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Crise de Suez</a:t>
            </a:r>
          </a:p>
          <a:p>
            <a:pPr algn="ctr"/>
            <a:r>
              <a:rPr lang="fr-FR" sz="1000" dirty="0">
                <a:solidFill>
                  <a:srgbClr val="FF0000"/>
                </a:solidFill>
              </a:rPr>
              <a:t>(deuxième conflit israélo-arabe)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/>
              <a:t>Implication du RU et de la FR. Pression des EU et de l’URSS 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6923B47-12D6-AF60-CF6C-CD9B4D84C4CE}"/>
              </a:ext>
            </a:extLst>
          </p:cNvPr>
          <p:cNvSpPr txBox="1"/>
          <p:nvPr/>
        </p:nvSpPr>
        <p:spPr>
          <a:xfrm>
            <a:off x="5417874" y="243417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1967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AD41A1F-6593-EB25-2A8F-D529F9571388}"/>
              </a:ext>
            </a:extLst>
          </p:cNvPr>
          <p:cNvSpPr txBox="1"/>
          <p:nvPr/>
        </p:nvSpPr>
        <p:spPr>
          <a:xfrm>
            <a:off x="5136496" y="460771"/>
            <a:ext cx="114929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Guerre des six jours  </a:t>
            </a:r>
          </a:p>
          <a:p>
            <a:pPr algn="ctr"/>
            <a:r>
              <a:rPr lang="fr-FR" sz="1000" dirty="0">
                <a:solidFill>
                  <a:srgbClr val="FF0000"/>
                </a:solidFill>
              </a:rPr>
              <a:t>( troisième conflit israélo-arabe)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/>
              <a:t>Israël a accès aux ressources en eaux du Golan 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/>
              <a:t>Guerre préventive contre l’Egypte et la Syrie 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>
                <a:solidFill>
                  <a:srgbClr val="92D050"/>
                </a:solidFill>
              </a:rPr>
              <a:t>Résolution 242 </a:t>
            </a:r>
            <a:r>
              <a:rPr lang="fr-FR" sz="1000" dirty="0" err="1">
                <a:solidFill>
                  <a:srgbClr val="92D050"/>
                </a:solidFill>
              </a:rPr>
              <a:t>onu</a:t>
            </a:r>
            <a:r>
              <a:rPr lang="fr-FR" sz="1000" dirty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DB50F457-85A6-025A-8BFE-FECCB2E4A4AB}"/>
              </a:ext>
            </a:extLst>
          </p:cNvPr>
          <p:cNvSpPr txBox="1"/>
          <p:nvPr/>
        </p:nvSpPr>
        <p:spPr>
          <a:xfrm>
            <a:off x="37029" y="5272112"/>
            <a:ext cx="6399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Sécurité 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29386B8-8E47-78B7-B22E-3FB1A1C850FF}"/>
              </a:ext>
            </a:extLst>
          </p:cNvPr>
          <p:cNvSpPr txBox="1"/>
          <p:nvPr/>
        </p:nvSpPr>
        <p:spPr>
          <a:xfrm>
            <a:off x="6560944" y="224795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1973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A881D71-FB76-8BEB-B744-FC2A13080BC6}"/>
              </a:ext>
            </a:extLst>
          </p:cNvPr>
          <p:cNvSpPr txBox="1"/>
          <p:nvPr/>
        </p:nvSpPr>
        <p:spPr>
          <a:xfrm>
            <a:off x="6210076" y="458956"/>
            <a:ext cx="114929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Guerre du kippour</a:t>
            </a:r>
          </a:p>
          <a:p>
            <a:pPr algn="ctr"/>
            <a:r>
              <a:rPr lang="fr-FR" sz="1000" dirty="0">
                <a:solidFill>
                  <a:srgbClr val="FF0000"/>
                </a:solidFill>
              </a:rPr>
              <a:t>( quatrième  conflit israélo-arabe)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/>
          </a:p>
          <a:p>
            <a:pPr algn="ctr"/>
            <a:r>
              <a:rPr lang="fr-FR" sz="1000" dirty="0"/>
              <a:t>L’Egypte et la Syrie attaquent Israël 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>
                <a:solidFill>
                  <a:srgbClr val="92D050"/>
                </a:solidFill>
              </a:rPr>
              <a:t>1978CAccords de camp David (reconnaissance du droit des palestiniens à avoir leur Etat ) </a:t>
            </a:r>
          </a:p>
          <a:p>
            <a:pPr algn="ctr"/>
            <a:r>
              <a:rPr lang="fr-FR" sz="1000" dirty="0">
                <a:solidFill>
                  <a:srgbClr val="92D050"/>
                </a:solidFill>
              </a:rPr>
              <a:t>1979 Accord de paix entre Israël et l’Egypte 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AF4F530-4ED8-018B-D79B-2F93F090ACE9}"/>
              </a:ext>
            </a:extLst>
          </p:cNvPr>
          <p:cNvSpPr txBox="1"/>
          <p:nvPr/>
        </p:nvSpPr>
        <p:spPr>
          <a:xfrm>
            <a:off x="7199704" y="441548"/>
            <a:ext cx="114929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Guerre du Liban de 1982 -Paix en Galilée 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  <a:p>
            <a:pPr algn="ctr"/>
            <a:r>
              <a:rPr lang="fr-FR" sz="1000" dirty="0"/>
              <a:t>Israël intervient au sud Liban face aux menaces de l’OLP 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7D3FFDD-5081-2CD1-0DBF-0EFE64DF3B41}"/>
              </a:ext>
            </a:extLst>
          </p:cNvPr>
          <p:cNvSpPr txBox="1"/>
          <p:nvPr/>
        </p:nvSpPr>
        <p:spPr>
          <a:xfrm>
            <a:off x="7396283" y="224794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1982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3D2E589-94BC-0C09-7F85-31D9DDC2F686}"/>
              </a:ext>
            </a:extLst>
          </p:cNvPr>
          <p:cNvSpPr txBox="1"/>
          <p:nvPr/>
        </p:nvSpPr>
        <p:spPr>
          <a:xfrm>
            <a:off x="8538990" y="212735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1993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15F52CC-B51B-F0BC-8028-ED459E8C3A1C}"/>
              </a:ext>
            </a:extLst>
          </p:cNvPr>
          <p:cNvSpPr txBox="1"/>
          <p:nvPr/>
        </p:nvSpPr>
        <p:spPr>
          <a:xfrm>
            <a:off x="8385912" y="366527"/>
            <a:ext cx="66536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92D050"/>
                </a:solidFill>
              </a:rPr>
              <a:t>Accords d’Oslo</a:t>
            </a:r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r>
              <a:rPr lang="fr-FR" sz="1000" dirty="0"/>
              <a:t>Reconnaissance mutuelle</a:t>
            </a:r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r>
              <a:rPr lang="fr-FR" sz="1000" dirty="0"/>
              <a:t>Début de l’autorité Palestinienne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C6D08DF5-9FDC-3B8B-DF37-475189C8634D}"/>
              </a:ext>
            </a:extLst>
          </p:cNvPr>
          <p:cNvSpPr txBox="1"/>
          <p:nvPr/>
        </p:nvSpPr>
        <p:spPr>
          <a:xfrm>
            <a:off x="9221393" y="194702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2007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F44001B-1349-13DE-3781-C98CFDC23CB3}"/>
              </a:ext>
            </a:extLst>
          </p:cNvPr>
          <p:cNvSpPr txBox="1"/>
          <p:nvPr/>
        </p:nvSpPr>
        <p:spPr>
          <a:xfrm>
            <a:off x="9124169" y="402566"/>
            <a:ext cx="62899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Le Fatah contrôle la Cisjordanie </a:t>
            </a:r>
          </a:p>
          <a:p>
            <a:pPr algn="ctr"/>
            <a:endParaRPr lang="fr-FR" sz="1000" dirty="0"/>
          </a:p>
          <a:p>
            <a:pPr algn="ctr"/>
            <a:r>
              <a:rPr lang="fr-FR" sz="1000" dirty="0"/>
              <a:t>Le Hamas contrôle la bande de Gaza</a:t>
            </a:r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r>
              <a:rPr lang="fr-FR" sz="1000" dirty="0"/>
              <a:t>2008 </a:t>
            </a:r>
          </a:p>
          <a:p>
            <a:pPr algn="ctr"/>
            <a:r>
              <a:rPr lang="fr-FR" sz="1000" dirty="0"/>
              <a:t>Plomb durci </a:t>
            </a:r>
          </a:p>
          <a:p>
            <a:pPr algn="ctr"/>
            <a:endParaRPr lang="fr-FR" sz="1000" dirty="0"/>
          </a:p>
          <a:p>
            <a:pPr algn="ctr"/>
            <a:r>
              <a:rPr lang="fr-FR" sz="1000" dirty="0"/>
              <a:t>2012</a:t>
            </a:r>
          </a:p>
          <a:p>
            <a:pPr algn="ctr"/>
            <a:r>
              <a:rPr lang="fr-FR" sz="1000" dirty="0"/>
              <a:t>Pilier de défense </a:t>
            </a:r>
          </a:p>
          <a:p>
            <a:pPr algn="ctr"/>
            <a:endParaRPr lang="fr-FR" sz="1000" dirty="0"/>
          </a:p>
          <a:p>
            <a:pPr algn="ctr"/>
            <a:r>
              <a:rPr lang="fr-FR" sz="1000" dirty="0"/>
              <a:t>2014</a:t>
            </a:r>
          </a:p>
          <a:p>
            <a:pPr algn="ctr"/>
            <a:r>
              <a:rPr lang="fr-FR" sz="1000" dirty="0"/>
              <a:t>Bordure protectrice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B3A6FD55-5467-8D01-C2D1-392F94F5248B}"/>
              </a:ext>
            </a:extLst>
          </p:cNvPr>
          <p:cNvSpPr txBox="1"/>
          <p:nvPr/>
        </p:nvSpPr>
        <p:spPr>
          <a:xfrm>
            <a:off x="9773822" y="173931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2020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5F708538-CF20-D49C-AE35-27746A36D522}"/>
              </a:ext>
            </a:extLst>
          </p:cNvPr>
          <p:cNvSpPr txBox="1"/>
          <p:nvPr/>
        </p:nvSpPr>
        <p:spPr>
          <a:xfrm>
            <a:off x="9691299" y="437487"/>
            <a:ext cx="66536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92D050"/>
                </a:solidFill>
              </a:rPr>
              <a:t>Accords d’Abraham</a:t>
            </a: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>
              <a:solidFill>
                <a:srgbClr val="92D050"/>
              </a:solidFill>
            </a:endParaRPr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r>
              <a:rPr lang="fr-FR" sz="1000" dirty="0"/>
              <a:t>Ils permettent la normalisation des relations avec les EAU, le Bahreïn, le Soudan et le Maroc </a:t>
            </a:r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8F2F1EFD-E7B4-C66B-EE68-069B5BC8B1AF}"/>
              </a:ext>
            </a:extLst>
          </p:cNvPr>
          <p:cNvSpPr txBox="1"/>
          <p:nvPr/>
        </p:nvSpPr>
        <p:spPr>
          <a:xfrm>
            <a:off x="11291579" y="662659"/>
            <a:ext cx="8325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Locale 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3190DEBE-2177-09BB-197D-98380BD46832}"/>
              </a:ext>
            </a:extLst>
          </p:cNvPr>
          <p:cNvSpPr txBox="1"/>
          <p:nvPr/>
        </p:nvSpPr>
        <p:spPr>
          <a:xfrm>
            <a:off x="11279743" y="1663381"/>
            <a:ext cx="8325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Nationale 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8E2BFA82-2F2B-CC45-8C43-990F82EAED36}"/>
              </a:ext>
            </a:extLst>
          </p:cNvPr>
          <p:cNvSpPr txBox="1"/>
          <p:nvPr/>
        </p:nvSpPr>
        <p:spPr>
          <a:xfrm>
            <a:off x="11216805" y="3259918"/>
            <a:ext cx="8325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Régionale 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E7BB8F0D-93E2-7391-8A86-D0AFEC77FABF}"/>
              </a:ext>
            </a:extLst>
          </p:cNvPr>
          <p:cNvSpPr txBox="1"/>
          <p:nvPr/>
        </p:nvSpPr>
        <p:spPr>
          <a:xfrm>
            <a:off x="11149749" y="5194619"/>
            <a:ext cx="9625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Internationale 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4BF06A28-2A00-9677-888F-D5EAF305DD52}"/>
              </a:ext>
            </a:extLst>
          </p:cNvPr>
          <p:cNvSpPr txBox="1"/>
          <p:nvPr/>
        </p:nvSpPr>
        <p:spPr>
          <a:xfrm>
            <a:off x="10593975" y="173931"/>
            <a:ext cx="56137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2023-</a:t>
            </a:r>
          </a:p>
          <a:p>
            <a:pPr algn="ctr"/>
            <a:r>
              <a:rPr lang="fr-FR" sz="1000" dirty="0"/>
              <a:t>nos jours</a:t>
            </a:r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endParaRPr lang="fr-FR" sz="1000" dirty="0"/>
          </a:p>
          <a:p>
            <a:pPr algn="ctr"/>
            <a:r>
              <a:rPr lang="fr-FR" sz="1000" dirty="0">
                <a:solidFill>
                  <a:srgbClr val="FF0000"/>
                </a:solidFill>
              </a:rPr>
              <a:t>Guerre </a:t>
            </a:r>
            <a:r>
              <a:rPr lang="fr-FR" sz="1000" dirty="0" err="1">
                <a:solidFill>
                  <a:srgbClr val="FF0000"/>
                </a:solidFill>
              </a:rPr>
              <a:t>israël</a:t>
            </a:r>
            <a:r>
              <a:rPr lang="fr-FR" sz="1000" dirty="0">
                <a:solidFill>
                  <a:srgbClr val="FF0000"/>
                </a:solidFill>
              </a:rPr>
              <a:t> –Hamas  </a:t>
            </a:r>
          </a:p>
          <a:p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9937198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226</Words>
  <Application>Microsoft Office PowerPoint</Application>
  <PresentationFormat>Grand écran</PresentationFormat>
  <Paragraphs>269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Manuel Nérée</dc:creator>
  <cp:lastModifiedBy>Manuel Nérée</cp:lastModifiedBy>
  <cp:revision>5</cp:revision>
  <dcterms:created xsi:type="dcterms:W3CDTF">2025-01-05T14:32:23Z</dcterms:created>
  <dcterms:modified xsi:type="dcterms:W3CDTF">2025-01-07T17:29:31Z</dcterms:modified>
</cp:coreProperties>
</file>