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1" r:id="rId5"/>
    <p:sldId id="266" r:id="rId6"/>
    <p:sldId id="265" r:id="rId7"/>
    <p:sldId id="268" r:id="rId8"/>
    <p:sldId id="261" r:id="rId9"/>
    <p:sldId id="262" r:id="rId10"/>
    <p:sldId id="263" r:id="rId11"/>
    <p:sldId id="269" r:id="rId12"/>
    <p:sldId id="260" r:id="rId13"/>
    <p:sldId id="270" r:id="rId14"/>
    <p:sldId id="264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>
      <p:cViewPr varScale="1">
        <p:scale>
          <a:sx n="113" d="100"/>
          <a:sy n="113" d="100"/>
        </p:scale>
        <p:origin x="11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25EE6-428C-494D-ABB3-DC4F6DD7952A}" type="datetimeFigureOut">
              <a:rPr lang="fr-FR" smtClean="0"/>
              <a:t>05/11/2023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D1AEB-3A31-44D2-80B0-D5E3B8CE74E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2564904"/>
            <a:ext cx="823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« La guerre est un caméléon qui change de nature à chaque engagement » Clausewitz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635896" y="2996952"/>
            <a:ext cx="1839642" cy="64633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Guerres napoléoniennes   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966870" y="1638101"/>
            <a:ext cx="1662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Idéaux politiques</a:t>
            </a:r>
          </a:p>
          <a:p>
            <a:r>
              <a:rPr lang="fr-FR" sz="1000" dirty="0" smtClean="0"/>
              <a:t>Reprise des principes et valeurs issus de la Révolution française et diffusés en Europe.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603546" y="4763243"/>
            <a:ext cx="13923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Les populations civiles des pays  vaincus vivent mal l’occupation française </a:t>
            </a:r>
            <a:endParaRPr lang="fr-FR" sz="1000" dirty="0" smtClean="0"/>
          </a:p>
        </p:txBody>
      </p:sp>
      <p:sp>
        <p:nvSpPr>
          <p:cNvPr id="17" name="ZoneTexte 16"/>
          <p:cNvSpPr txBox="1"/>
          <p:nvPr/>
        </p:nvSpPr>
        <p:spPr>
          <a:xfrm>
            <a:off x="3896403" y="3656579"/>
            <a:ext cx="1662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Insurrections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1835696" y="4459124"/>
            <a:ext cx="1603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Guérilla (petite guerre </a:t>
            </a:r>
          </a:p>
          <a:p>
            <a:r>
              <a:rPr lang="fr-FR" sz="1200" dirty="0" smtClean="0"/>
              <a:t>Pour Clausewitz)</a:t>
            </a: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3578472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635896" y="2996952"/>
            <a:ext cx="1839642" cy="1200329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Guerres napoléoniennes</a:t>
            </a:r>
          </a:p>
          <a:p>
            <a:pPr algn="ctr"/>
            <a:r>
              <a:rPr lang="fr-FR" dirty="0" smtClean="0"/>
              <a:t>Des guerres absolues ? 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672431" y="4725144"/>
            <a:ext cx="2783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Campagnes de </a:t>
            </a:r>
            <a:r>
              <a:rPr lang="fr-FR" sz="1400" dirty="0"/>
              <a:t>1805, 1806, et 1809</a:t>
            </a:r>
            <a:r>
              <a:rPr lang="fr-FR" sz="1000" dirty="0" smtClean="0"/>
              <a:t>.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672431" y="2124181"/>
            <a:ext cx="1662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« jusqu’à l’écrasement »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7360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0" y="2905011"/>
            <a:ext cx="4572000" cy="10479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modèle de Clausewitz à l’épreuve des « guerres irrégulières » : d’Al </a:t>
            </a:r>
            <a:r>
              <a:rPr lang="fr-FR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Qaïda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à </a:t>
            </a:r>
            <a:r>
              <a:rPr lang="fr-FR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Daech</a:t>
            </a: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054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639275" y="3087726"/>
            <a:ext cx="1928541" cy="646331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Guerre</a:t>
            </a:r>
          </a:p>
          <a:p>
            <a:pPr algn="ctr"/>
            <a:r>
              <a:rPr lang="fr-FR" dirty="0" smtClean="0"/>
              <a:t>Conventionnelle 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749361" y="1409287"/>
            <a:ext cx="2352599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Respecte le droit de la guerre </a:t>
            </a:r>
            <a:endParaRPr lang="fr-FR" sz="1600" dirty="0"/>
          </a:p>
        </p:txBody>
      </p:sp>
      <p:sp>
        <p:nvSpPr>
          <p:cNvPr id="15" name="ZoneTexte 14"/>
          <p:cNvSpPr txBox="1"/>
          <p:nvPr/>
        </p:nvSpPr>
        <p:spPr>
          <a:xfrm>
            <a:off x="4749361" y="677068"/>
            <a:ext cx="2352599" cy="338554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Jus ad </a:t>
            </a:r>
            <a:r>
              <a:rPr lang="fr-FR" sz="1600" dirty="0" err="1" smtClean="0"/>
              <a:t>bellum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925660" y="2672535"/>
            <a:ext cx="2352599" cy="338554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Jus in </a:t>
            </a:r>
            <a:r>
              <a:rPr lang="fr-FR" sz="1600" dirty="0" err="1" smtClean="0"/>
              <a:t>bello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1649707" y="3692043"/>
            <a:ext cx="1698157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Armées conventionnelles </a:t>
            </a:r>
            <a:endParaRPr lang="fr-FR" sz="1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123728" y="4448676"/>
            <a:ext cx="1698157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Armes conventionnelles </a:t>
            </a:r>
            <a:endParaRPr lang="fr-FR" sz="16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627784" y="5187588"/>
            <a:ext cx="1698157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Batailles conventionnelles </a:t>
            </a:r>
            <a:endParaRPr lang="fr-FR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5375918" y="4716433"/>
            <a:ext cx="1698157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Guerres interétatiques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957026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739450" y="2636912"/>
            <a:ext cx="1696646" cy="1200329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La guerre irrégulière </a:t>
            </a:r>
            <a:r>
              <a:rPr lang="fr-FR" dirty="0" smtClean="0"/>
              <a:t>menée par Al </a:t>
            </a:r>
            <a:r>
              <a:rPr lang="fr-FR" dirty="0" err="1" smtClean="0"/>
              <a:t>Qaida</a:t>
            </a:r>
            <a:r>
              <a:rPr lang="fr-FR" dirty="0" smtClean="0"/>
              <a:t> et </a:t>
            </a:r>
            <a:r>
              <a:rPr lang="fr-FR" dirty="0" err="1" smtClean="0"/>
              <a:t>Daech</a:t>
            </a:r>
            <a:r>
              <a:rPr lang="fr-FR" dirty="0" smtClean="0"/>
              <a:t> 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682966" y="4705612"/>
            <a:ext cx="1856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Les populations des pays musulmans </a:t>
            </a:r>
          </a:p>
          <a:p>
            <a:r>
              <a:rPr lang="fr-FR" sz="1600" dirty="0" smtClean="0"/>
              <a:t>Le monde désigné comme l’</a:t>
            </a:r>
          </a:p>
          <a:p>
            <a:r>
              <a:rPr lang="fr-FR" sz="1600" dirty="0" smtClean="0"/>
              <a:t>« ennemi lointain » </a:t>
            </a:r>
            <a:endParaRPr lang="fr-FR" sz="1600" dirty="0"/>
          </a:p>
        </p:txBody>
      </p:sp>
      <p:sp>
        <p:nvSpPr>
          <p:cNvPr id="15" name="ZoneTexte 14"/>
          <p:cNvSpPr txBox="1"/>
          <p:nvPr/>
        </p:nvSpPr>
        <p:spPr>
          <a:xfrm>
            <a:off x="1835696" y="1628800"/>
            <a:ext cx="2191754" cy="338554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sz="1600" dirty="0" smtClean="0"/>
              <a:t>Politiques et religieuses 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1526049" y="3667964"/>
            <a:ext cx="914033" cy="338554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sz="1600" dirty="0" smtClean="0"/>
              <a:t>Guérillas</a:t>
            </a:r>
            <a:endParaRPr lang="fr-FR" sz="1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894895" y="4315309"/>
            <a:ext cx="996811" cy="338554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sz="1600" dirty="0" smtClean="0"/>
              <a:t>Attentats </a:t>
            </a:r>
            <a:endParaRPr lang="fr-FR" sz="16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109617" y="4726646"/>
            <a:ext cx="1643912" cy="338554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sz="1600" dirty="0" smtClean="0"/>
              <a:t>Troupes rebelles  </a:t>
            </a:r>
            <a:endParaRPr lang="fr-FR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2578192" y="5252961"/>
            <a:ext cx="1848070" cy="338554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sz="1600" dirty="0" smtClean="0"/>
              <a:t>Groupes terroristes </a:t>
            </a:r>
            <a:endParaRPr lang="fr-FR" sz="1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2653345" y="5691374"/>
            <a:ext cx="1489510" cy="338554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sz="1600" dirty="0" smtClean="0"/>
              <a:t>Individus isolés </a:t>
            </a:r>
            <a:endParaRPr lang="fr-FR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218305" y="3902233"/>
            <a:ext cx="1662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Civils </a:t>
            </a:r>
            <a:endParaRPr lang="fr-FR" sz="11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749361" y="1409287"/>
            <a:ext cx="2352599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Ne respecte pas le droit de la guerre </a:t>
            </a:r>
            <a:endParaRPr lang="fr-FR" sz="16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749361" y="677068"/>
            <a:ext cx="2352599" cy="338554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Jus ad </a:t>
            </a:r>
            <a:r>
              <a:rPr lang="fr-FR" sz="1600" dirty="0" err="1" smtClean="0"/>
              <a:t>bellum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925660" y="2672535"/>
            <a:ext cx="2352599" cy="338554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Jus in </a:t>
            </a:r>
            <a:r>
              <a:rPr lang="fr-FR" sz="1600" dirty="0" err="1" smtClean="0"/>
              <a:t>bello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27" name="ZoneTexte 52"/>
          <p:cNvSpPr txBox="1">
            <a:spLocks noChangeArrowheads="1"/>
          </p:cNvSpPr>
          <p:nvPr/>
        </p:nvSpPr>
        <p:spPr bwMode="auto">
          <a:xfrm>
            <a:off x="7959725" y="6653213"/>
            <a:ext cx="1168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sz="800" dirty="0"/>
              <a:t>Auteur : Nérée Manuel </a:t>
            </a:r>
          </a:p>
        </p:txBody>
      </p:sp>
    </p:spTree>
    <p:extLst>
      <p:ext uri="{BB962C8B-B14F-4D97-AF65-F5344CB8AC3E}">
        <p14:creationId xmlns:p14="http://schemas.microsoft.com/office/powerpoint/2010/main" val="115342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159487" y="3207449"/>
            <a:ext cx="999184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Guerre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457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19872" y="2852936"/>
            <a:ext cx="252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La pensée de Clausewitz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3927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715938" y="3207449"/>
            <a:ext cx="1886286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« Guerre  est … »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123728" y="4437112"/>
            <a:ext cx="1698157" cy="584775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« un acte de violence …»</a:t>
            </a:r>
            <a:endParaRPr lang="fr-FR" sz="16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152219" y="1344250"/>
            <a:ext cx="1698157" cy="1477328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« …..</a:t>
            </a:r>
            <a:r>
              <a:rPr lang="fr-FR" dirty="0" smtClean="0"/>
              <a:t>destiné </a:t>
            </a:r>
            <a:r>
              <a:rPr lang="fr-FR" dirty="0"/>
              <a:t>à contraindre l’adversaire à exécuter notre </a:t>
            </a:r>
            <a:r>
              <a:rPr lang="fr-FR" dirty="0" smtClean="0"/>
              <a:t>volonté » </a:t>
            </a:r>
            <a:endParaRPr lang="fr-FR" sz="1600" dirty="0"/>
          </a:p>
        </p:txBody>
      </p:sp>
      <p:sp>
        <p:nvSpPr>
          <p:cNvPr id="2" name="Rectangle 1"/>
          <p:cNvSpPr/>
          <p:nvPr/>
        </p:nvSpPr>
        <p:spPr>
          <a:xfrm>
            <a:off x="6177583" y="6563982"/>
            <a:ext cx="278690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>
                <a:latin typeface="Arial" panose="020B0604020202020204" pitchFamily="34" charset="0"/>
                <a:ea typeface="Times New Roman" panose="02020603050405020304" pitchFamily="18" charset="0"/>
              </a:rPr>
              <a:t>Clausewitz, </a:t>
            </a:r>
            <a:r>
              <a:rPr lang="fr-FR" sz="1000" i="1" dirty="0">
                <a:latin typeface="Arial" panose="020B0604020202020204" pitchFamily="34" charset="0"/>
                <a:ea typeface="Times New Roman" panose="02020603050405020304" pitchFamily="18" charset="0"/>
              </a:rPr>
              <a:t>De la Guerre</a:t>
            </a:r>
            <a:r>
              <a:rPr lang="fr-FR" sz="1000" dirty="0">
                <a:latin typeface="Arial" panose="020B0604020202020204" pitchFamily="34" charset="0"/>
                <a:ea typeface="Times New Roman" panose="02020603050405020304" pitchFamily="18" charset="0"/>
              </a:rPr>
              <a:t>, livre  1, chapitre  2.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04928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rgbClr val="FF0000">
              <a:alpha val="55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724529" y="3207449"/>
            <a:ext cx="1639560" cy="64633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guerre est un moyen    </a:t>
            </a:r>
            <a:endParaRPr lang="fr-FR" dirty="0"/>
          </a:p>
        </p:txBody>
      </p:sp>
      <p:sp>
        <p:nvSpPr>
          <p:cNvPr id="2" name="Flèche droite 1"/>
          <p:cNvSpPr/>
          <p:nvPr/>
        </p:nvSpPr>
        <p:spPr>
          <a:xfrm rot="2676835">
            <a:off x="3399241" y="2497129"/>
            <a:ext cx="599423" cy="43204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2123728" y="1702560"/>
            <a:ext cx="1001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Politiques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123728" y="6549555"/>
            <a:ext cx="5494490" cy="269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 La guerre [est], la continuation de la politique par d’autres moyens ». Livre 1, chapitre  1.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04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990160" y="3105828"/>
            <a:ext cx="1157029" cy="64633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Guerre</a:t>
            </a:r>
          </a:p>
          <a:p>
            <a:pPr algn="ctr"/>
            <a:r>
              <a:rPr lang="fr-FR" dirty="0" smtClean="0"/>
              <a:t>absolue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123728" y="1702560"/>
            <a:ext cx="2043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Anéantir l’adversaire 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681406" y="4505291"/>
            <a:ext cx="2268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Usage illimité de la force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773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990160" y="3105828"/>
            <a:ext cx="1157029" cy="64633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Guerre</a:t>
            </a:r>
          </a:p>
          <a:p>
            <a:pPr algn="ctr"/>
            <a:r>
              <a:rPr lang="fr-FR" dirty="0" smtClean="0"/>
              <a:t>réelle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123728" y="1702560"/>
            <a:ext cx="2180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Négociations politiques 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014676" y="3966272"/>
            <a:ext cx="1398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Usage considéré, limité  et proportionnel  de la force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082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087479" y="2937718"/>
            <a:ext cx="916569" cy="92333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Guerre de Sept Ans 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860046" y="3667688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Alliances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543987" y="1046256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Intérêts géopolitiques 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1460420" y="2232348"/>
            <a:ext cx="735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France</a:t>
            </a:r>
          </a:p>
          <a:p>
            <a:r>
              <a:rPr lang="fr-FR" sz="800" dirty="0" smtClean="0"/>
              <a:t>Rivalité avec l’Angleterre (Colonies , commerce) </a:t>
            </a:r>
            <a:endParaRPr lang="fr-FR" sz="8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797219" y="1609636"/>
            <a:ext cx="758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Autriche </a:t>
            </a:r>
          </a:p>
          <a:p>
            <a:r>
              <a:rPr lang="fr-FR" sz="800" dirty="0" smtClean="0"/>
              <a:t>Rivalité avec la Prusse </a:t>
            </a:r>
            <a:endParaRPr lang="fr-FR" sz="8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483768" y="910461"/>
            <a:ext cx="8774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Russie </a:t>
            </a:r>
          </a:p>
          <a:p>
            <a:r>
              <a:rPr lang="fr-FR" sz="800" dirty="0" smtClean="0"/>
              <a:t>Inquiète du développement de la </a:t>
            </a:r>
            <a:r>
              <a:rPr lang="fr-FR" sz="800" smtClean="0"/>
              <a:t>Prusse à </a:t>
            </a:r>
            <a:r>
              <a:rPr lang="fr-FR" sz="800" dirty="0" smtClean="0"/>
              <a:t>l’origine </a:t>
            </a:r>
            <a:endParaRPr lang="fr-FR" sz="800" dirty="0"/>
          </a:p>
        </p:txBody>
      </p:sp>
      <p:sp>
        <p:nvSpPr>
          <p:cNvPr id="20" name="ZoneTexte 19"/>
          <p:cNvSpPr txBox="1"/>
          <p:nvPr/>
        </p:nvSpPr>
        <p:spPr>
          <a:xfrm>
            <a:off x="3280997" y="536727"/>
            <a:ext cx="64293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Prusse </a:t>
            </a:r>
          </a:p>
          <a:p>
            <a:r>
              <a:rPr lang="fr-FR" sz="800" dirty="0" smtClean="0"/>
              <a:t>Rivalité avec l’Autriche (tensions au sujet de la Silésie)  et la Russie </a:t>
            </a:r>
            <a:endParaRPr lang="fr-FR" sz="8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779913" y="344829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Angleterre</a:t>
            </a:r>
          </a:p>
          <a:p>
            <a:r>
              <a:rPr lang="fr-FR" sz="800" dirty="0" smtClean="0"/>
              <a:t>Rivalité avec la France (colonies, commerce) </a:t>
            </a:r>
            <a:endParaRPr lang="fr-FR" sz="1200" dirty="0" smtClean="0"/>
          </a:p>
        </p:txBody>
      </p:sp>
      <p:sp>
        <p:nvSpPr>
          <p:cNvPr id="22" name="ZoneTexte 21"/>
          <p:cNvSpPr txBox="1"/>
          <p:nvPr/>
        </p:nvSpPr>
        <p:spPr>
          <a:xfrm>
            <a:off x="5652120" y="4365104"/>
            <a:ext cx="629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Europe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592327" y="4741962"/>
            <a:ext cx="13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Amérique du Nord 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119810" y="5135018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Inde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956918" y="4457041"/>
            <a:ext cx="1793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Armées régulières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2555776" y="5229375"/>
            <a:ext cx="15785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Batailles rangées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9330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plein 3"/>
          <p:cNvSpPr/>
          <p:nvPr/>
        </p:nvSpPr>
        <p:spPr>
          <a:xfrm>
            <a:off x="1343031" y="340196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Arc plein 4"/>
          <p:cNvSpPr/>
          <p:nvPr/>
        </p:nvSpPr>
        <p:spPr>
          <a:xfrm rot="5400000">
            <a:off x="1634740" y="275723"/>
            <a:ext cx="6048679" cy="616254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Arc plein 5"/>
          <p:cNvSpPr/>
          <p:nvPr/>
        </p:nvSpPr>
        <p:spPr>
          <a:xfrm rot="16200000">
            <a:off x="1409805" y="347721"/>
            <a:ext cx="6048678" cy="6162547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rgbClr val="FF0000">
              <a:alpha val="59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Arc plein 6"/>
          <p:cNvSpPr/>
          <p:nvPr/>
        </p:nvSpPr>
        <p:spPr>
          <a:xfrm rot="10800000">
            <a:off x="1466741" y="504514"/>
            <a:ext cx="6273611" cy="5941595"/>
          </a:xfrm>
          <a:prstGeom prst="blockArc">
            <a:avLst>
              <a:gd name="adj1" fmla="val 10855732"/>
              <a:gd name="adj2" fmla="val 16263169"/>
              <a:gd name="adj3" fmla="val 29452"/>
            </a:avLst>
          </a:prstGeom>
          <a:solidFill>
            <a:schemeClr val="tx2">
              <a:lumMod val="40000"/>
              <a:lumOff val="60000"/>
              <a:alpha val="5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724529" y="2589951"/>
            <a:ext cx="1639559" cy="1604328"/>
          </a:xfrm>
          <a:prstGeom prst="ellipse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992950" y="836712"/>
            <a:ext cx="1358962" cy="369332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Motivations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001925" y="5301208"/>
            <a:ext cx="983731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Moyens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101960" y="1074035"/>
            <a:ext cx="761234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Droit 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262805" y="5301208"/>
            <a:ext cx="1200778" cy="36933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Extension 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635896" y="2996952"/>
            <a:ext cx="1839642" cy="646331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Guerres napoléoniennes  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415504" y="4948282"/>
            <a:ext cx="1838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Guerre de masse</a:t>
            </a:r>
          </a:p>
          <a:p>
            <a:r>
              <a:rPr lang="fr-FR" sz="1400" dirty="0" smtClean="0"/>
              <a:t>700 000 hommes max.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672431" y="2124181"/>
            <a:ext cx="16625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Idéaux politiques</a:t>
            </a:r>
          </a:p>
          <a:p>
            <a:r>
              <a:rPr lang="fr-FR" sz="1000" dirty="0" smtClean="0"/>
              <a:t>Principes et valeurs issus de la Révolution française</a:t>
            </a:r>
            <a:r>
              <a:rPr lang="fr-FR" sz="1600" dirty="0" smtClean="0"/>
              <a:t> 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603546" y="4763243"/>
            <a:ext cx="13923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Les populations civiles des pays  vaincus vivent mal l’occupation française </a:t>
            </a:r>
            <a:endParaRPr lang="fr-FR" sz="1000" dirty="0" smtClean="0"/>
          </a:p>
        </p:txBody>
      </p:sp>
      <p:sp>
        <p:nvSpPr>
          <p:cNvPr id="17" name="ZoneTexte 16"/>
          <p:cNvSpPr txBox="1"/>
          <p:nvPr/>
        </p:nvSpPr>
        <p:spPr>
          <a:xfrm>
            <a:off x="1454965" y="3860126"/>
            <a:ext cx="1793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Armées régulières 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9314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329</Words>
  <Application>Microsoft Office PowerPoint</Application>
  <PresentationFormat>Affichage à l'écran (4:3)</PresentationFormat>
  <Paragraphs>123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Utilisateur</cp:lastModifiedBy>
  <cp:revision>18</cp:revision>
  <dcterms:created xsi:type="dcterms:W3CDTF">2023-10-15T05:54:27Z</dcterms:created>
  <dcterms:modified xsi:type="dcterms:W3CDTF">2023-11-05T15:36:30Z</dcterms:modified>
</cp:coreProperties>
</file>