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643DB-9765-4135-A6B8-B7C88A29DE07}" type="datetimeFigureOut">
              <a:rPr lang="fr-FR" smtClean="0"/>
              <a:t>15/07/2023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016B4-10B0-461D-B087-F5B4EA9697F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643DB-9765-4135-A6B8-B7C88A29DE07}" type="datetimeFigureOut">
              <a:rPr lang="fr-FR" smtClean="0"/>
              <a:t>15/07/2023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016B4-10B0-461D-B087-F5B4EA9697F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643DB-9765-4135-A6B8-B7C88A29DE07}" type="datetimeFigureOut">
              <a:rPr lang="fr-FR" smtClean="0"/>
              <a:t>15/07/2023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016B4-10B0-461D-B087-F5B4EA9697F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643DB-9765-4135-A6B8-B7C88A29DE07}" type="datetimeFigureOut">
              <a:rPr lang="fr-FR" smtClean="0"/>
              <a:t>15/07/2023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016B4-10B0-461D-B087-F5B4EA9697F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643DB-9765-4135-A6B8-B7C88A29DE07}" type="datetimeFigureOut">
              <a:rPr lang="fr-FR" smtClean="0"/>
              <a:t>15/07/2023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016B4-10B0-461D-B087-F5B4EA9697F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643DB-9765-4135-A6B8-B7C88A29DE07}" type="datetimeFigureOut">
              <a:rPr lang="fr-FR" smtClean="0"/>
              <a:t>15/07/2023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016B4-10B0-461D-B087-F5B4EA9697F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643DB-9765-4135-A6B8-B7C88A29DE07}" type="datetimeFigureOut">
              <a:rPr lang="fr-FR" smtClean="0"/>
              <a:t>15/07/2023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016B4-10B0-461D-B087-F5B4EA9697F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643DB-9765-4135-A6B8-B7C88A29DE07}" type="datetimeFigureOut">
              <a:rPr lang="fr-FR" smtClean="0"/>
              <a:t>15/07/2023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016B4-10B0-461D-B087-F5B4EA9697F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643DB-9765-4135-A6B8-B7C88A29DE07}" type="datetimeFigureOut">
              <a:rPr lang="fr-FR" smtClean="0"/>
              <a:t>15/07/2023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016B4-10B0-461D-B087-F5B4EA9697F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643DB-9765-4135-A6B8-B7C88A29DE07}" type="datetimeFigureOut">
              <a:rPr lang="fr-FR" smtClean="0"/>
              <a:t>15/07/2023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016B4-10B0-461D-B087-F5B4EA9697F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643DB-9765-4135-A6B8-B7C88A29DE07}" type="datetimeFigureOut">
              <a:rPr lang="fr-FR" smtClean="0"/>
              <a:t>15/07/2023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016B4-10B0-461D-B087-F5B4EA9697F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643DB-9765-4135-A6B8-B7C88A29DE07}" type="datetimeFigureOut">
              <a:rPr lang="fr-FR" smtClean="0"/>
              <a:t>15/07/2023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9016B4-10B0-461D-B087-F5B4EA9697FA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Forme libre 125"/>
          <p:cNvSpPr/>
          <p:nvPr/>
        </p:nvSpPr>
        <p:spPr>
          <a:xfrm>
            <a:off x="1308847" y="4297195"/>
            <a:ext cx="7270377" cy="1748117"/>
          </a:xfrm>
          <a:custGeom>
            <a:avLst/>
            <a:gdLst>
              <a:gd name="connsiteX0" fmla="*/ 0 w 7270377"/>
              <a:gd name="connsiteY0" fmla="*/ 197223 h 1748117"/>
              <a:gd name="connsiteX1" fmla="*/ 1192306 w 7270377"/>
              <a:gd name="connsiteY1" fmla="*/ 349623 h 1748117"/>
              <a:gd name="connsiteX2" fmla="*/ 1317812 w 7270377"/>
              <a:gd name="connsiteY2" fmla="*/ 394447 h 1748117"/>
              <a:gd name="connsiteX3" fmla="*/ 1398494 w 7270377"/>
              <a:gd name="connsiteY3" fmla="*/ 466164 h 1748117"/>
              <a:gd name="connsiteX4" fmla="*/ 1452282 w 7270377"/>
              <a:gd name="connsiteY4" fmla="*/ 582705 h 1748117"/>
              <a:gd name="connsiteX5" fmla="*/ 1622612 w 7270377"/>
              <a:gd name="connsiteY5" fmla="*/ 636494 h 1748117"/>
              <a:gd name="connsiteX6" fmla="*/ 1837765 w 7270377"/>
              <a:gd name="connsiteY6" fmla="*/ 717176 h 1748117"/>
              <a:gd name="connsiteX7" fmla="*/ 5423647 w 7270377"/>
              <a:gd name="connsiteY7" fmla="*/ 833717 h 1748117"/>
              <a:gd name="connsiteX8" fmla="*/ 5952565 w 7270377"/>
              <a:gd name="connsiteY8" fmla="*/ 914400 h 1748117"/>
              <a:gd name="connsiteX9" fmla="*/ 6409765 w 7270377"/>
              <a:gd name="connsiteY9" fmla="*/ 1057835 h 1748117"/>
              <a:gd name="connsiteX10" fmla="*/ 6786282 w 7270377"/>
              <a:gd name="connsiteY10" fmla="*/ 1272988 h 1748117"/>
              <a:gd name="connsiteX11" fmla="*/ 7100047 w 7270377"/>
              <a:gd name="connsiteY11" fmla="*/ 1559858 h 1748117"/>
              <a:gd name="connsiteX12" fmla="*/ 7270377 w 7270377"/>
              <a:gd name="connsiteY12" fmla="*/ 1748117 h 1748117"/>
              <a:gd name="connsiteX13" fmla="*/ 7261412 w 7270377"/>
              <a:gd name="connsiteY13" fmla="*/ 0 h 1748117"/>
              <a:gd name="connsiteX14" fmla="*/ 53788 w 7270377"/>
              <a:gd name="connsiteY14" fmla="*/ 206188 h 1748117"/>
              <a:gd name="connsiteX15" fmla="*/ 0 w 7270377"/>
              <a:gd name="connsiteY15" fmla="*/ 197223 h 1748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270377" h="1748117">
                <a:moveTo>
                  <a:pt x="0" y="197223"/>
                </a:moveTo>
                <a:lnTo>
                  <a:pt x="1192306" y="349623"/>
                </a:lnTo>
                <a:lnTo>
                  <a:pt x="1317812" y="394447"/>
                </a:lnTo>
                <a:lnTo>
                  <a:pt x="1398494" y="466164"/>
                </a:lnTo>
                <a:lnTo>
                  <a:pt x="1452282" y="582705"/>
                </a:lnTo>
                <a:lnTo>
                  <a:pt x="1622612" y="636494"/>
                </a:lnTo>
                <a:lnTo>
                  <a:pt x="1837765" y="717176"/>
                </a:lnTo>
                <a:lnTo>
                  <a:pt x="5423647" y="833717"/>
                </a:lnTo>
                <a:lnTo>
                  <a:pt x="5952565" y="914400"/>
                </a:lnTo>
                <a:lnTo>
                  <a:pt x="6409765" y="1057835"/>
                </a:lnTo>
                <a:lnTo>
                  <a:pt x="6786282" y="1272988"/>
                </a:lnTo>
                <a:lnTo>
                  <a:pt x="7100047" y="1559858"/>
                </a:lnTo>
                <a:lnTo>
                  <a:pt x="7270377" y="1748117"/>
                </a:lnTo>
                <a:cubicBezTo>
                  <a:pt x="7267389" y="1165411"/>
                  <a:pt x="7264400" y="582706"/>
                  <a:pt x="7261412" y="0"/>
                </a:cubicBezTo>
                <a:lnTo>
                  <a:pt x="53788" y="206188"/>
                </a:lnTo>
                <a:lnTo>
                  <a:pt x="0" y="197223"/>
                </a:lnTo>
                <a:close/>
              </a:path>
            </a:pathLst>
          </a:custGeom>
          <a:solidFill>
            <a:schemeClr val="tx2">
              <a:lumMod val="40000"/>
              <a:lumOff val="60000"/>
              <a:alpha val="5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5" name="Forme libre 124"/>
          <p:cNvSpPr/>
          <p:nvPr/>
        </p:nvSpPr>
        <p:spPr>
          <a:xfrm>
            <a:off x="8965" y="4037218"/>
            <a:ext cx="8534400" cy="2034988"/>
          </a:xfrm>
          <a:custGeom>
            <a:avLst/>
            <a:gdLst>
              <a:gd name="connsiteX0" fmla="*/ 8964 w 8534400"/>
              <a:gd name="connsiteY0" fmla="*/ 0 h 2034988"/>
              <a:gd name="connsiteX1" fmla="*/ 0 w 8534400"/>
              <a:gd name="connsiteY1" fmla="*/ 2034988 h 2034988"/>
              <a:gd name="connsiteX2" fmla="*/ 8534400 w 8534400"/>
              <a:gd name="connsiteY2" fmla="*/ 2034988 h 2034988"/>
              <a:gd name="connsiteX3" fmla="*/ 8292353 w 8534400"/>
              <a:gd name="connsiteY3" fmla="*/ 1730188 h 2034988"/>
              <a:gd name="connsiteX4" fmla="*/ 8086164 w 8534400"/>
              <a:gd name="connsiteY4" fmla="*/ 1568824 h 2034988"/>
              <a:gd name="connsiteX5" fmla="*/ 7602070 w 8534400"/>
              <a:gd name="connsiteY5" fmla="*/ 1299882 h 2034988"/>
              <a:gd name="connsiteX6" fmla="*/ 6840070 w 8534400"/>
              <a:gd name="connsiteY6" fmla="*/ 1120588 h 2034988"/>
              <a:gd name="connsiteX7" fmla="*/ 6033247 w 8534400"/>
              <a:gd name="connsiteY7" fmla="*/ 1066800 h 2034988"/>
              <a:gd name="connsiteX8" fmla="*/ 3415553 w 8534400"/>
              <a:gd name="connsiteY8" fmla="*/ 1013012 h 2034988"/>
              <a:gd name="connsiteX9" fmla="*/ 3056964 w 8534400"/>
              <a:gd name="connsiteY9" fmla="*/ 968188 h 2034988"/>
              <a:gd name="connsiteX10" fmla="*/ 2788023 w 8534400"/>
              <a:gd name="connsiteY10" fmla="*/ 860612 h 2034988"/>
              <a:gd name="connsiteX11" fmla="*/ 2698376 w 8534400"/>
              <a:gd name="connsiteY11" fmla="*/ 806824 h 2034988"/>
              <a:gd name="connsiteX12" fmla="*/ 2626659 w 8534400"/>
              <a:gd name="connsiteY12" fmla="*/ 663388 h 2034988"/>
              <a:gd name="connsiteX13" fmla="*/ 2259106 w 8534400"/>
              <a:gd name="connsiteY13" fmla="*/ 582706 h 2034988"/>
              <a:gd name="connsiteX14" fmla="*/ 493059 w 8534400"/>
              <a:gd name="connsiteY14" fmla="*/ 403412 h 2034988"/>
              <a:gd name="connsiteX15" fmla="*/ 259976 w 8534400"/>
              <a:gd name="connsiteY15" fmla="*/ 313765 h 2034988"/>
              <a:gd name="connsiteX16" fmla="*/ 143435 w 8534400"/>
              <a:gd name="connsiteY16" fmla="*/ 161365 h 2034988"/>
              <a:gd name="connsiteX17" fmla="*/ 35859 w 8534400"/>
              <a:gd name="connsiteY17" fmla="*/ 44824 h 2034988"/>
              <a:gd name="connsiteX18" fmla="*/ 8964 w 8534400"/>
              <a:gd name="connsiteY18" fmla="*/ 0 h 2034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8534400" h="2034988">
                <a:moveTo>
                  <a:pt x="8964" y="0"/>
                </a:moveTo>
                <a:lnTo>
                  <a:pt x="0" y="2034988"/>
                </a:lnTo>
                <a:lnTo>
                  <a:pt x="8534400" y="2034988"/>
                </a:lnTo>
                <a:lnTo>
                  <a:pt x="8292353" y="1730188"/>
                </a:lnTo>
                <a:lnTo>
                  <a:pt x="8086164" y="1568824"/>
                </a:lnTo>
                <a:lnTo>
                  <a:pt x="7602070" y="1299882"/>
                </a:lnTo>
                <a:lnTo>
                  <a:pt x="6840070" y="1120588"/>
                </a:lnTo>
                <a:lnTo>
                  <a:pt x="6033247" y="1066800"/>
                </a:lnTo>
                <a:lnTo>
                  <a:pt x="3415553" y="1013012"/>
                </a:lnTo>
                <a:lnTo>
                  <a:pt x="3056964" y="968188"/>
                </a:lnTo>
                <a:lnTo>
                  <a:pt x="2788023" y="860612"/>
                </a:lnTo>
                <a:lnTo>
                  <a:pt x="2698376" y="806824"/>
                </a:lnTo>
                <a:lnTo>
                  <a:pt x="2626659" y="663388"/>
                </a:lnTo>
                <a:lnTo>
                  <a:pt x="2259106" y="582706"/>
                </a:lnTo>
                <a:lnTo>
                  <a:pt x="493059" y="403412"/>
                </a:lnTo>
                <a:lnTo>
                  <a:pt x="259976" y="313765"/>
                </a:lnTo>
                <a:lnTo>
                  <a:pt x="143435" y="161365"/>
                </a:lnTo>
                <a:lnTo>
                  <a:pt x="35859" y="44824"/>
                </a:lnTo>
                <a:lnTo>
                  <a:pt x="8964" y="0"/>
                </a:lnTo>
                <a:close/>
              </a:path>
            </a:pathLst>
          </a:custGeom>
          <a:solidFill>
            <a:schemeClr val="accent6">
              <a:lumMod val="75000"/>
              <a:alpha val="3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" name="Connecteur droit 4"/>
          <p:cNvCxnSpPr/>
          <p:nvPr/>
        </p:nvCxnSpPr>
        <p:spPr>
          <a:xfrm flipV="1">
            <a:off x="1000100" y="3704677"/>
            <a:ext cx="4643470" cy="7858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rme libre 5"/>
          <p:cNvSpPr/>
          <p:nvPr/>
        </p:nvSpPr>
        <p:spPr>
          <a:xfrm>
            <a:off x="1071538" y="4490496"/>
            <a:ext cx="7500990" cy="1571636"/>
          </a:xfrm>
          <a:custGeom>
            <a:avLst/>
            <a:gdLst>
              <a:gd name="connsiteX0" fmla="*/ 0 w 6167718"/>
              <a:gd name="connsiteY0" fmla="*/ 0 h 1550895"/>
              <a:gd name="connsiteX1" fmla="*/ 1165412 w 6167718"/>
              <a:gd name="connsiteY1" fmla="*/ 161365 h 1550895"/>
              <a:gd name="connsiteX2" fmla="*/ 1819835 w 6167718"/>
              <a:gd name="connsiteY2" fmla="*/ 528918 h 1550895"/>
              <a:gd name="connsiteX3" fmla="*/ 4957482 w 6167718"/>
              <a:gd name="connsiteY3" fmla="*/ 690283 h 1550895"/>
              <a:gd name="connsiteX4" fmla="*/ 6167718 w 6167718"/>
              <a:gd name="connsiteY4" fmla="*/ 1550895 h 15508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67718" h="1550895">
                <a:moveTo>
                  <a:pt x="0" y="0"/>
                </a:moveTo>
                <a:cubicBezTo>
                  <a:pt x="431053" y="36606"/>
                  <a:pt x="862106" y="73212"/>
                  <a:pt x="1165412" y="161365"/>
                </a:cubicBezTo>
                <a:cubicBezTo>
                  <a:pt x="1468718" y="249518"/>
                  <a:pt x="1187823" y="440765"/>
                  <a:pt x="1819835" y="528918"/>
                </a:cubicBezTo>
                <a:cubicBezTo>
                  <a:pt x="2451847" y="617071"/>
                  <a:pt x="4232835" y="519954"/>
                  <a:pt x="4957482" y="690283"/>
                </a:cubicBezTo>
                <a:cubicBezTo>
                  <a:pt x="5682129" y="860613"/>
                  <a:pt x="5924923" y="1205754"/>
                  <a:pt x="6167718" y="1550895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0" name="Connecteur droit 9"/>
          <p:cNvCxnSpPr/>
          <p:nvPr/>
        </p:nvCxnSpPr>
        <p:spPr>
          <a:xfrm flipV="1">
            <a:off x="1071538" y="4276181"/>
            <a:ext cx="7500990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 rot="5400000">
            <a:off x="7679553" y="5169156"/>
            <a:ext cx="178515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 rot="5400000" flipH="1" flipV="1">
            <a:off x="8536015" y="3740396"/>
            <a:ext cx="571504" cy="5000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 rot="5400000" flipH="1" flipV="1">
            <a:off x="8035949" y="5026280"/>
            <a:ext cx="1571636" cy="5000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 rot="5400000">
            <a:off x="8678891" y="4097586"/>
            <a:ext cx="7858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>
            <a:off x="5643570" y="3704677"/>
            <a:ext cx="335758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/>
          <p:nvPr/>
        </p:nvCxnSpPr>
        <p:spPr>
          <a:xfrm rot="5400000">
            <a:off x="-1035454" y="5025883"/>
            <a:ext cx="2071702" cy="7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/>
          <p:cNvCxnSpPr/>
          <p:nvPr/>
        </p:nvCxnSpPr>
        <p:spPr>
          <a:xfrm>
            <a:off x="0" y="6062131"/>
            <a:ext cx="857252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Forme libre 73"/>
          <p:cNvSpPr/>
          <p:nvPr/>
        </p:nvSpPr>
        <p:spPr>
          <a:xfrm>
            <a:off x="-22411" y="4026760"/>
            <a:ext cx="990599" cy="458693"/>
          </a:xfrm>
          <a:custGeom>
            <a:avLst/>
            <a:gdLst>
              <a:gd name="connsiteX0" fmla="*/ 990599 w 990599"/>
              <a:gd name="connsiteY0" fmla="*/ 458693 h 458693"/>
              <a:gd name="connsiteX1" fmla="*/ 407893 w 990599"/>
              <a:gd name="connsiteY1" fmla="*/ 360082 h 458693"/>
              <a:gd name="connsiteX2" fmla="*/ 67235 w 990599"/>
              <a:gd name="connsiteY2" fmla="*/ 55282 h 458693"/>
              <a:gd name="connsiteX3" fmla="*/ 4482 w 990599"/>
              <a:gd name="connsiteY3" fmla="*/ 28387 h 458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90599" h="458693">
                <a:moveTo>
                  <a:pt x="990599" y="458693"/>
                </a:moveTo>
                <a:cubicBezTo>
                  <a:pt x="776193" y="443005"/>
                  <a:pt x="561787" y="427317"/>
                  <a:pt x="407893" y="360082"/>
                </a:cubicBezTo>
                <a:cubicBezTo>
                  <a:pt x="253999" y="292847"/>
                  <a:pt x="134470" y="110564"/>
                  <a:pt x="67235" y="55282"/>
                </a:cubicBezTo>
                <a:cubicBezTo>
                  <a:pt x="0" y="0"/>
                  <a:pt x="2241" y="14193"/>
                  <a:pt x="4482" y="28387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89" name="Connecteur droit 88"/>
          <p:cNvCxnSpPr/>
          <p:nvPr/>
        </p:nvCxnSpPr>
        <p:spPr>
          <a:xfrm flipV="1">
            <a:off x="0" y="2204479"/>
            <a:ext cx="2643174" cy="17859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necteur droit 90"/>
          <p:cNvCxnSpPr/>
          <p:nvPr/>
        </p:nvCxnSpPr>
        <p:spPr>
          <a:xfrm>
            <a:off x="2643174" y="2204479"/>
            <a:ext cx="1857388" cy="107157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necteur droit 92"/>
          <p:cNvCxnSpPr/>
          <p:nvPr/>
        </p:nvCxnSpPr>
        <p:spPr>
          <a:xfrm>
            <a:off x="4500562" y="3276049"/>
            <a:ext cx="1285884" cy="4286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Forme libre 123"/>
          <p:cNvSpPr/>
          <p:nvPr/>
        </p:nvSpPr>
        <p:spPr>
          <a:xfrm>
            <a:off x="35859" y="2235312"/>
            <a:ext cx="5638800" cy="2259106"/>
          </a:xfrm>
          <a:custGeom>
            <a:avLst/>
            <a:gdLst>
              <a:gd name="connsiteX0" fmla="*/ 0 w 5638800"/>
              <a:gd name="connsiteY0" fmla="*/ 1775012 h 2259106"/>
              <a:gd name="connsiteX1" fmla="*/ 2599765 w 5638800"/>
              <a:gd name="connsiteY1" fmla="*/ 0 h 2259106"/>
              <a:gd name="connsiteX2" fmla="*/ 4464423 w 5638800"/>
              <a:gd name="connsiteY2" fmla="*/ 1057835 h 2259106"/>
              <a:gd name="connsiteX3" fmla="*/ 5638800 w 5638800"/>
              <a:gd name="connsiteY3" fmla="*/ 1452283 h 2259106"/>
              <a:gd name="connsiteX4" fmla="*/ 1004047 w 5638800"/>
              <a:gd name="connsiteY4" fmla="*/ 2259106 h 2259106"/>
              <a:gd name="connsiteX5" fmla="*/ 528917 w 5638800"/>
              <a:gd name="connsiteY5" fmla="*/ 2205318 h 2259106"/>
              <a:gd name="connsiteX6" fmla="*/ 259976 w 5638800"/>
              <a:gd name="connsiteY6" fmla="*/ 2097741 h 2259106"/>
              <a:gd name="connsiteX7" fmla="*/ 134470 w 5638800"/>
              <a:gd name="connsiteY7" fmla="*/ 1972235 h 2259106"/>
              <a:gd name="connsiteX8" fmla="*/ 53788 w 5638800"/>
              <a:gd name="connsiteY8" fmla="*/ 1855694 h 2259106"/>
              <a:gd name="connsiteX9" fmla="*/ 0 w 5638800"/>
              <a:gd name="connsiteY9" fmla="*/ 1775012 h 2259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638800" h="2259106">
                <a:moveTo>
                  <a:pt x="0" y="1775012"/>
                </a:moveTo>
                <a:lnTo>
                  <a:pt x="2599765" y="0"/>
                </a:lnTo>
                <a:lnTo>
                  <a:pt x="4464423" y="1057835"/>
                </a:lnTo>
                <a:lnTo>
                  <a:pt x="5638800" y="1452283"/>
                </a:lnTo>
                <a:lnTo>
                  <a:pt x="1004047" y="2259106"/>
                </a:lnTo>
                <a:lnTo>
                  <a:pt x="528917" y="2205318"/>
                </a:lnTo>
                <a:lnTo>
                  <a:pt x="259976" y="2097741"/>
                </a:lnTo>
                <a:lnTo>
                  <a:pt x="134470" y="1972235"/>
                </a:lnTo>
                <a:lnTo>
                  <a:pt x="53788" y="1855694"/>
                </a:lnTo>
                <a:lnTo>
                  <a:pt x="0" y="1775012"/>
                </a:lnTo>
                <a:close/>
              </a:path>
            </a:pathLst>
          </a:custGeom>
          <a:solidFill>
            <a:schemeClr val="accent3"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7" name="Forme libre 126"/>
          <p:cNvSpPr/>
          <p:nvPr/>
        </p:nvSpPr>
        <p:spPr>
          <a:xfrm>
            <a:off x="8561294" y="3702424"/>
            <a:ext cx="519953" cy="2366682"/>
          </a:xfrm>
          <a:custGeom>
            <a:avLst/>
            <a:gdLst>
              <a:gd name="connsiteX0" fmla="*/ 0 w 519953"/>
              <a:gd name="connsiteY0" fmla="*/ 573741 h 2366682"/>
              <a:gd name="connsiteX1" fmla="*/ 17930 w 519953"/>
              <a:gd name="connsiteY1" fmla="*/ 2366682 h 2366682"/>
              <a:gd name="connsiteX2" fmla="*/ 510988 w 519953"/>
              <a:gd name="connsiteY2" fmla="*/ 788894 h 2366682"/>
              <a:gd name="connsiteX3" fmla="*/ 519953 w 519953"/>
              <a:gd name="connsiteY3" fmla="*/ 0 h 2366682"/>
              <a:gd name="connsiteX4" fmla="*/ 0 w 519953"/>
              <a:gd name="connsiteY4" fmla="*/ 573741 h 2366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9953" h="2366682">
                <a:moveTo>
                  <a:pt x="0" y="573741"/>
                </a:moveTo>
                <a:lnTo>
                  <a:pt x="17930" y="2366682"/>
                </a:lnTo>
                <a:lnTo>
                  <a:pt x="510988" y="788894"/>
                </a:lnTo>
                <a:lnTo>
                  <a:pt x="519953" y="0"/>
                </a:lnTo>
                <a:lnTo>
                  <a:pt x="0" y="573741"/>
                </a:lnTo>
                <a:close/>
              </a:path>
            </a:pathLst>
          </a:custGeom>
          <a:solidFill>
            <a:schemeClr val="tx2">
              <a:lumMod val="40000"/>
              <a:lumOff val="60000"/>
              <a:alpha val="4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4" name="Forme libre 173"/>
          <p:cNvSpPr/>
          <p:nvPr/>
        </p:nvSpPr>
        <p:spPr>
          <a:xfrm>
            <a:off x="0" y="2554941"/>
            <a:ext cx="3128682" cy="1945341"/>
          </a:xfrm>
          <a:custGeom>
            <a:avLst/>
            <a:gdLst>
              <a:gd name="connsiteX0" fmla="*/ 0 w 3128682"/>
              <a:gd name="connsiteY0" fmla="*/ 0 h 1945341"/>
              <a:gd name="connsiteX1" fmla="*/ 0 w 3128682"/>
              <a:gd name="connsiteY1" fmla="*/ 1443318 h 1945341"/>
              <a:gd name="connsiteX2" fmla="*/ 179294 w 3128682"/>
              <a:gd name="connsiteY2" fmla="*/ 1658471 h 1945341"/>
              <a:gd name="connsiteX3" fmla="*/ 358588 w 3128682"/>
              <a:gd name="connsiteY3" fmla="*/ 1819835 h 1945341"/>
              <a:gd name="connsiteX4" fmla="*/ 950259 w 3128682"/>
              <a:gd name="connsiteY4" fmla="*/ 1945341 h 1945341"/>
              <a:gd name="connsiteX5" fmla="*/ 3128682 w 3128682"/>
              <a:gd name="connsiteY5" fmla="*/ 1559859 h 1945341"/>
              <a:gd name="connsiteX6" fmla="*/ 0 w 3128682"/>
              <a:gd name="connsiteY6" fmla="*/ 0 h 1945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128682" h="1945341">
                <a:moveTo>
                  <a:pt x="0" y="0"/>
                </a:moveTo>
                <a:lnTo>
                  <a:pt x="0" y="1443318"/>
                </a:lnTo>
                <a:lnTo>
                  <a:pt x="179294" y="1658471"/>
                </a:lnTo>
                <a:lnTo>
                  <a:pt x="358588" y="1819835"/>
                </a:lnTo>
                <a:lnTo>
                  <a:pt x="950259" y="1945341"/>
                </a:lnTo>
                <a:lnTo>
                  <a:pt x="3128682" y="155985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89" name="Connecteur droit 188"/>
          <p:cNvCxnSpPr/>
          <p:nvPr/>
        </p:nvCxnSpPr>
        <p:spPr>
          <a:xfrm rot="5400000">
            <a:off x="2929720" y="3929066"/>
            <a:ext cx="142082" cy="7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1" name="ZoneTexte 190"/>
          <p:cNvSpPr txBox="1"/>
          <p:nvPr/>
        </p:nvSpPr>
        <p:spPr>
          <a:xfrm>
            <a:off x="0" y="2857496"/>
            <a:ext cx="928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Etat riverain </a:t>
            </a:r>
            <a:endParaRPr lang="fr-FR" sz="1200" dirty="0"/>
          </a:p>
        </p:txBody>
      </p:sp>
      <p:sp>
        <p:nvSpPr>
          <p:cNvPr id="195" name="Rectangle 194"/>
          <p:cNvSpPr/>
          <p:nvPr/>
        </p:nvSpPr>
        <p:spPr>
          <a:xfrm>
            <a:off x="2428860" y="3929066"/>
            <a:ext cx="71438" cy="285752"/>
          </a:xfrm>
          <a:prstGeom prst="rect">
            <a:avLst/>
          </a:prstGeom>
          <a:solidFill>
            <a:schemeClr val="bg2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6" name="Rectangle 195"/>
          <p:cNvSpPr/>
          <p:nvPr/>
        </p:nvSpPr>
        <p:spPr>
          <a:xfrm>
            <a:off x="2571736" y="4000504"/>
            <a:ext cx="142876" cy="214314"/>
          </a:xfrm>
          <a:prstGeom prst="rect">
            <a:avLst/>
          </a:prstGeom>
          <a:solidFill>
            <a:schemeClr val="bg2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7" name="Rectangle 196"/>
          <p:cNvSpPr/>
          <p:nvPr/>
        </p:nvSpPr>
        <p:spPr>
          <a:xfrm>
            <a:off x="2357422" y="4071942"/>
            <a:ext cx="214314" cy="142876"/>
          </a:xfrm>
          <a:prstGeom prst="rect">
            <a:avLst/>
          </a:prstGeom>
          <a:solidFill>
            <a:schemeClr val="bg2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8" name="Rectangle 197"/>
          <p:cNvSpPr/>
          <p:nvPr/>
        </p:nvSpPr>
        <p:spPr>
          <a:xfrm>
            <a:off x="2500298" y="3857628"/>
            <a:ext cx="71438" cy="357190"/>
          </a:xfrm>
          <a:prstGeom prst="rect">
            <a:avLst/>
          </a:prstGeom>
          <a:solidFill>
            <a:schemeClr val="bg2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1571604" y="6357958"/>
            <a:ext cx="56861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Les mers et les océans : des espaces de ressources. 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" name="ZoneTexte 52"/>
          <p:cNvSpPr txBox="1">
            <a:spLocks noChangeArrowheads="1"/>
          </p:cNvSpPr>
          <p:nvPr/>
        </p:nvSpPr>
        <p:spPr bwMode="auto">
          <a:xfrm>
            <a:off x="7959725" y="6653213"/>
            <a:ext cx="11684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fr-FR" sz="800" dirty="0"/>
              <a:t>Auteur : Nérée Manuel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Forme libre 78"/>
          <p:cNvSpPr/>
          <p:nvPr/>
        </p:nvSpPr>
        <p:spPr>
          <a:xfrm>
            <a:off x="3643306" y="4000504"/>
            <a:ext cx="824753" cy="295835"/>
          </a:xfrm>
          <a:custGeom>
            <a:avLst/>
            <a:gdLst>
              <a:gd name="connsiteX0" fmla="*/ 143435 w 824753"/>
              <a:gd name="connsiteY0" fmla="*/ 53788 h 295835"/>
              <a:gd name="connsiteX1" fmla="*/ 439271 w 824753"/>
              <a:gd name="connsiteY1" fmla="*/ 0 h 295835"/>
              <a:gd name="connsiteX2" fmla="*/ 788894 w 824753"/>
              <a:gd name="connsiteY2" fmla="*/ 0 h 295835"/>
              <a:gd name="connsiteX3" fmla="*/ 824753 w 824753"/>
              <a:gd name="connsiteY3" fmla="*/ 107576 h 295835"/>
              <a:gd name="connsiteX4" fmla="*/ 358588 w 824753"/>
              <a:gd name="connsiteY4" fmla="*/ 295835 h 295835"/>
              <a:gd name="connsiteX5" fmla="*/ 188259 w 824753"/>
              <a:gd name="connsiteY5" fmla="*/ 295835 h 295835"/>
              <a:gd name="connsiteX6" fmla="*/ 0 w 824753"/>
              <a:gd name="connsiteY6" fmla="*/ 215153 h 295835"/>
              <a:gd name="connsiteX7" fmla="*/ 26894 w 824753"/>
              <a:gd name="connsiteY7" fmla="*/ 98612 h 295835"/>
              <a:gd name="connsiteX8" fmla="*/ 143435 w 824753"/>
              <a:gd name="connsiteY8" fmla="*/ 53788 h 295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24753" h="295835">
                <a:moveTo>
                  <a:pt x="143435" y="53788"/>
                </a:moveTo>
                <a:lnTo>
                  <a:pt x="439271" y="0"/>
                </a:lnTo>
                <a:lnTo>
                  <a:pt x="788894" y="0"/>
                </a:lnTo>
                <a:lnTo>
                  <a:pt x="824753" y="107576"/>
                </a:lnTo>
                <a:lnTo>
                  <a:pt x="358588" y="295835"/>
                </a:lnTo>
                <a:lnTo>
                  <a:pt x="188259" y="295835"/>
                </a:lnTo>
                <a:lnTo>
                  <a:pt x="0" y="215153"/>
                </a:lnTo>
                <a:lnTo>
                  <a:pt x="26894" y="98612"/>
                </a:lnTo>
                <a:lnTo>
                  <a:pt x="143435" y="53788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 w="63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6" name="Forme libre 125"/>
          <p:cNvSpPr/>
          <p:nvPr/>
        </p:nvSpPr>
        <p:spPr>
          <a:xfrm>
            <a:off x="1308847" y="4297195"/>
            <a:ext cx="7270377" cy="1748117"/>
          </a:xfrm>
          <a:custGeom>
            <a:avLst/>
            <a:gdLst>
              <a:gd name="connsiteX0" fmla="*/ 0 w 7270377"/>
              <a:gd name="connsiteY0" fmla="*/ 197223 h 1748117"/>
              <a:gd name="connsiteX1" fmla="*/ 1192306 w 7270377"/>
              <a:gd name="connsiteY1" fmla="*/ 349623 h 1748117"/>
              <a:gd name="connsiteX2" fmla="*/ 1317812 w 7270377"/>
              <a:gd name="connsiteY2" fmla="*/ 394447 h 1748117"/>
              <a:gd name="connsiteX3" fmla="*/ 1398494 w 7270377"/>
              <a:gd name="connsiteY3" fmla="*/ 466164 h 1748117"/>
              <a:gd name="connsiteX4" fmla="*/ 1452282 w 7270377"/>
              <a:gd name="connsiteY4" fmla="*/ 582705 h 1748117"/>
              <a:gd name="connsiteX5" fmla="*/ 1622612 w 7270377"/>
              <a:gd name="connsiteY5" fmla="*/ 636494 h 1748117"/>
              <a:gd name="connsiteX6" fmla="*/ 1837765 w 7270377"/>
              <a:gd name="connsiteY6" fmla="*/ 717176 h 1748117"/>
              <a:gd name="connsiteX7" fmla="*/ 5423647 w 7270377"/>
              <a:gd name="connsiteY7" fmla="*/ 833717 h 1748117"/>
              <a:gd name="connsiteX8" fmla="*/ 5952565 w 7270377"/>
              <a:gd name="connsiteY8" fmla="*/ 914400 h 1748117"/>
              <a:gd name="connsiteX9" fmla="*/ 6409765 w 7270377"/>
              <a:gd name="connsiteY9" fmla="*/ 1057835 h 1748117"/>
              <a:gd name="connsiteX10" fmla="*/ 6786282 w 7270377"/>
              <a:gd name="connsiteY10" fmla="*/ 1272988 h 1748117"/>
              <a:gd name="connsiteX11" fmla="*/ 7100047 w 7270377"/>
              <a:gd name="connsiteY11" fmla="*/ 1559858 h 1748117"/>
              <a:gd name="connsiteX12" fmla="*/ 7270377 w 7270377"/>
              <a:gd name="connsiteY12" fmla="*/ 1748117 h 1748117"/>
              <a:gd name="connsiteX13" fmla="*/ 7261412 w 7270377"/>
              <a:gd name="connsiteY13" fmla="*/ 0 h 1748117"/>
              <a:gd name="connsiteX14" fmla="*/ 53788 w 7270377"/>
              <a:gd name="connsiteY14" fmla="*/ 206188 h 1748117"/>
              <a:gd name="connsiteX15" fmla="*/ 0 w 7270377"/>
              <a:gd name="connsiteY15" fmla="*/ 197223 h 1748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270377" h="1748117">
                <a:moveTo>
                  <a:pt x="0" y="197223"/>
                </a:moveTo>
                <a:lnTo>
                  <a:pt x="1192306" y="349623"/>
                </a:lnTo>
                <a:lnTo>
                  <a:pt x="1317812" y="394447"/>
                </a:lnTo>
                <a:lnTo>
                  <a:pt x="1398494" y="466164"/>
                </a:lnTo>
                <a:lnTo>
                  <a:pt x="1452282" y="582705"/>
                </a:lnTo>
                <a:lnTo>
                  <a:pt x="1622612" y="636494"/>
                </a:lnTo>
                <a:lnTo>
                  <a:pt x="1837765" y="717176"/>
                </a:lnTo>
                <a:lnTo>
                  <a:pt x="5423647" y="833717"/>
                </a:lnTo>
                <a:lnTo>
                  <a:pt x="5952565" y="914400"/>
                </a:lnTo>
                <a:lnTo>
                  <a:pt x="6409765" y="1057835"/>
                </a:lnTo>
                <a:lnTo>
                  <a:pt x="6786282" y="1272988"/>
                </a:lnTo>
                <a:lnTo>
                  <a:pt x="7100047" y="1559858"/>
                </a:lnTo>
                <a:lnTo>
                  <a:pt x="7270377" y="1748117"/>
                </a:lnTo>
                <a:cubicBezTo>
                  <a:pt x="7267389" y="1165411"/>
                  <a:pt x="7264400" y="582706"/>
                  <a:pt x="7261412" y="0"/>
                </a:cubicBezTo>
                <a:lnTo>
                  <a:pt x="53788" y="206188"/>
                </a:lnTo>
                <a:lnTo>
                  <a:pt x="0" y="197223"/>
                </a:lnTo>
                <a:close/>
              </a:path>
            </a:pathLst>
          </a:custGeom>
          <a:solidFill>
            <a:schemeClr val="tx2">
              <a:lumMod val="40000"/>
              <a:lumOff val="60000"/>
              <a:alpha val="5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5" name="Forme libre 124"/>
          <p:cNvSpPr/>
          <p:nvPr/>
        </p:nvSpPr>
        <p:spPr>
          <a:xfrm>
            <a:off x="8965" y="4037218"/>
            <a:ext cx="8534400" cy="2034988"/>
          </a:xfrm>
          <a:custGeom>
            <a:avLst/>
            <a:gdLst>
              <a:gd name="connsiteX0" fmla="*/ 8964 w 8534400"/>
              <a:gd name="connsiteY0" fmla="*/ 0 h 2034988"/>
              <a:gd name="connsiteX1" fmla="*/ 0 w 8534400"/>
              <a:gd name="connsiteY1" fmla="*/ 2034988 h 2034988"/>
              <a:gd name="connsiteX2" fmla="*/ 8534400 w 8534400"/>
              <a:gd name="connsiteY2" fmla="*/ 2034988 h 2034988"/>
              <a:gd name="connsiteX3" fmla="*/ 8292353 w 8534400"/>
              <a:gd name="connsiteY3" fmla="*/ 1730188 h 2034988"/>
              <a:gd name="connsiteX4" fmla="*/ 8086164 w 8534400"/>
              <a:gd name="connsiteY4" fmla="*/ 1568824 h 2034988"/>
              <a:gd name="connsiteX5" fmla="*/ 7602070 w 8534400"/>
              <a:gd name="connsiteY5" fmla="*/ 1299882 h 2034988"/>
              <a:gd name="connsiteX6" fmla="*/ 6840070 w 8534400"/>
              <a:gd name="connsiteY6" fmla="*/ 1120588 h 2034988"/>
              <a:gd name="connsiteX7" fmla="*/ 6033247 w 8534400"/>
              <a:gd name="connsiteY7" fmla="*/ 1066800 h 2034988"/>
              <a:gd name="connsiteX8" fmla="*/ 3415553 w 8534400"/>
              <a:gd name="connsiteY8" fmla="*/ 1013012 h 2034988"/>
              <a:gd name="connsiteX9" fmla="*/ 3056964 w 8534400"/>
              <a:gd name="connsiteY9" fmla="*/ 968188 h 2034988"/>
              <a:gd name="connsiteX10" fmla="*/ 2788023 w 8534400"/>
              <a:gd name="connsiteY10" fmla="*/ 860612 h 2034988"/>
              <a:gd name="connsiteX11" fmla="*/ 2698376 w 8534400"/>
              <a:gd name="connsiteY11" fmla="*/ 806824 h 2034988"/>
              <a:gd name="connsiteX12" fmla="*/ 2626659 w 8534400"/>
              <a:gd name="connsiteY12" fmla="*/ 663388 h 2034988"/>
              <a:gd name="connsiteX13" fmla="*/ 2259106 w 8534400"/>
              <a:gd name="connsiteY13" fmla="*/ 582706 h 2034988"/>
              <a:gd name="connsiteX14" fmla="*/ 493059 w 8534400"/>
              <a:gd name="connsiteY14" fmla="*/ 403412 h 2034988"/>
              <a:gd name="connsiteX15" fmla="*/ 259976 w 8534400"/>
              <a:gd name="connsiteY15" fmla="*/ 313765 h 2034988"/>
              <a:gd name="connsiteX16" fmla="*/ 143435 w 8534400"/>
              <a:gd name="connsiteY16" fmla="*/ 161365 h 2034988"/>
              <a:gd name="connsiteX17" fmla="*/ 35859 w 8534400"/>
              <a:gd name="connsiteY17" fmla="*/ 44824 h 2034988"/>
              <a:gd name="connsiteX18" fmla="*/ 8964 w 8534400"/>
              <a:gd name="connsiteY18" fmla="*/ 0 h 2034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8534400" h="2034988">
                <a:moveTo>
                  <a:pt x="8964" y="0"/>
                </a:moveTo>
                <a:lnTo>
                  <a:pt x="0" y="2034988"/>
                </a:lnTo>
                <a:lnTo>
                  <a:pt x="8534400" y="2034988"/>
                </a:lnTo>
                <a:lnTo>
                  <a:pt x="8292353" y="1730188"/>
                </a:lnTo>
                <a:lnTo>
                  <a:pt x="8086164" y="1568824"/>
                </a:lnTo>
                <a:lnTo>
                  <a:pt x="7602070" y="1299882"/>
                </a:lnTo>
                <a:lnTo>
                  <a:pt x="6840070" y="1120588"/>
                </a:lnTo>
                <a:lnTo>
                  <a:pt x="6033247" y="1066800"/>
                </a:lnTo>
                <a:lnTo>
                  <a:pt x="3415553" y="1013012"/>
                </a:lnTo>
                <a:lnTo>
                  <a:pt x="3056964" y="968188"/>
                </a:lnTo>
                <a:lnTo>
                  <a:pt x="2788023" y="860612"/>
                </a:lnTo>
                <a:lnTo>
                  <a:pt x="2698376" y="806824"/>
                </a:lnTo>
                <a:lnTo>
                  <a:pt x="2626659" y="663388"/>
                </a:lnTo>
                <a:lnTo>
                  <a:pt x="2259106" y="582706"/>
                </a:lnTo>
                <a:lnTo>
                  <a:pt x="493059" y="403412"/>
                </a:lnTo>
                <a:lnTo>
                  <a:pt x="259976" y="313765"/>
                </a:lnTo>
                <a:lnTo>
                  <a:pt x="143435" y="161365"/>
                </a:lnTo>
                <a:lnTo>
                  <a:pt x="35859" y="44824"/>
                </a:lnTo>
                <a:lnTo>
                  <a:pt x="8964" y="0"/>
                </a:lnTo>
                <a:close/>
              </a:path>
            </a:pathLst>
          </a:custGeom>
          <a:solidFill>
            <a:schemeClr val="accent6">
              <a:lumMod val="75000"/>
              <a:alpha val="3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" name="Connecteur droit 4"/>
          <p:cNvCxnSpPr/>
          <p:nvPr/>
        </p:nvCxnSpPr>
        <p:spPr>
          <a:xfrm flipV="1">
            <a:off x="1000100" y="3704677"/>
            <a:ext cx="4643470" cy="7858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rme libre 5"/>
          <p:cNvSpPr/>
          <p:nvPr/>
        </p:nvSpPr>
        <p:spPr>
          <a:xfrm>
            <a:off x="1071538" y="4490496"/>
            <a:ext cx="7500990" cy="1571636"/>
          </a:xfrm>
          <a:custGeom>
            <a:avLst/>
            <a:gdLst>
              <a:gd name="connsiteX0" fmla="*/ 0 w 6167718"/>
              <a:gd name="connsiteY0" fmla="*/ 0 h 1550895"/>
              <a:gd name="connsiteX1" fmla="*/ 1165412 w 6167718"/>
              <a:gd name="connsiteY1" fmla="*/ 161365 h 1550895"/>
              <a:gd name="connsiteX2" fmla="*/ 1819835 w 6167718"/>
              <a:gd name="connsiteY2" fmla="*/ 528918 h 1550895"/>
              <a:gd name="connsiteX3" fmla="*/ 4957482 w 6167718"/>
              <a:gd name="connsiteY3" fmla="*/ 690283 h 1550895"/>
              <a:gd name="connsiteX4" fmla="*/ 6167718 w 6167718"/>
              <a:gd name="connsiteY4" fmla="*/ 1550895 h 15508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67718" h="1550895">
                <a:moveTo>
                  <a:pt x="0" y="0"/>
                </a:moveTo>
                <a:cubicBezTo>
                  <a:pt x="431053" y="36606"/>
                  <a:pt x="862106" y="73212"/>
                  <a:pt x="1165412" y="161365"/>
                </a:cubicBezTo>
                <a:cubicBezTo>
                  <a:pt x="1468718" y="249518"/>
                  <a:pt x="1187823" y="440765"/>
                  <a:pt x="1819835" y="528918"/>
                </a:cubicBezTo>
                <a:cubicBezTo>
                  <a:pt x="2451847" y="617071"/>
                  <a:pt x="4232835" y="519954"/>
                  <a:pt x="4957482" y="690283"/>
                </a:cubicBezTo>
                <a:cubicBezTo>
                  <a:pt x="5682129" y="860613"/>
                  <a:pt x="5924923" y="1205754"/>
                  <a:pt x="6167718" y="1550895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8" name="Connecteur droit 7"/>
          <p:cNvCxnSpPr/>
          <p:nvPr/>
        </p:nvCxnSpPr>
        <p:spPr>
          <a:xfrm flipV="1">
            <a:off x="2428860" y="3704677"/>
            <a:ext cx="3429024" cy="7143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1071538" y="4276181"/>
            <a:ext cx="7500990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 flipV="1">
            <a:off x="7072330" y="3714752"/>
            <a:ext cx="1071570" cy="571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 rot="5400000">
            <a:off x="7679553" y="5169156"/>
            <a:ext cx="178515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 rot="5400000" flipH="1" flipV="1">
            <a:off x="8536015" y="3740396"/>
            <a:ext cx="571504" cy="5000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 rot="5400000" flipH="1" flipV="1">
            <a:off x="8035949" y="5026280"/>
            <a:ext cx="1571636" cy="5000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 rot="5400000">
            <a:off x="8678891" y="4097586"/>
            <a:ext cx="7858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>
            <a:off x="5643570" y="3704677"/>
            <a:ext cx="335758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/>
          <p:nvPr/>
        </p:nvCxnSpPr>
        <p:spPr>
          <a:xfrm rot="5400000">
            <a:off x="-1035454" y="5025883"/>
            <a:ext cx="2071702" cy="7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/>
          <p:cNvCxnSpPr/>
          <p:nvPr/>
        </p:nvCxnSpPr>
        <p:spPr>
          <a:xfrm>
            <a:off x="0" y="6062131"/>
            <a:ext cx="857252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41"/>
          <p:cNvCxnSpPr/>
          <p:nvPr/>
        </p:nvCxnSpPr>
        <p:spPr>
          <a:xfrm flipV="1">
            <a:off x="3786182" y="3704677"/>
            <a:ext cx="2143140" cy="714380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/>
          <p:cNvCxnSpPr/>
          <p:nvPr/>
        </p:nvCxnSpPr>
        <p:spPr>
          <a:xfrm rot="5400000" flipH="1" flipV="1">
            <a:off x="8143900" y="3704677"/>
            <a:ext cx="571504" cy="571504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droit avec flèche 65"/>
          <p:cNvCxnSpPr/>
          <p:nvPr/>
        </p:nvCxnSpPr>
        <p:spPr>
          <a:xfrm>
            <a:off x="1000100" y="324129"/>
            <a:ext cx="1428760" cy="158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droit 69"/>
          <p:cNvCxnSpPr/>
          <p:nvPr/>
        </p:nvCxnSpPr>
        <p:spPr>
          <a:xfrm rot="5400000" flipH="1" flipV="1">
            <a:off x="326080" y="2317071"/>
            <a:ext cx="4205561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Forme libre 73"/>
          <p:cNvSpPr/>
          <p:nvPr/>
        </p:nvSpPr>
        <p:spPr>
          <a:xfrm>
            <a:off x="-22411" y="4026760"/>
            <a:ext cx="990599" cy="458693"/>
          </a:xfrm>
          <a:custGeom>
            <a:avLst/>
            <a:gdLst>
              <a:gd name="connsiteX0" fmla="*/ 990599 w 990599"/>
              <a:gd name="connsiteY0" fmla="*/ 458693 h 458693"/>
              <a:gd name="connsiteX1" fmla="*/ 407893 w 990599"/>
              <a:gd name="connsiteY1" fmla="*/ 360082 h 458693"/>
              <a:gd name="connsiteX2" fmla="*/ 67235 w 990599"/>
              <a:gd name="connsiteY2" fmla="*/ 55282 h 458693"/>
              <a:gd name="connsiteX3" fmla="*/ 4482 w 990599"/>
              <a:gd name="connsiteY3" fmla="*/ 28387 h 458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90599" h="458693">
                <a:moveTo>
                  <a:pt x="990599" y="458693"/>
                </a:moveTo>
                <a:cubicBezTo>
                  <a:pt x="776193" y="443005"/>
                  <a:pt x="561787" y="427317"/>
                  <a:pt x="407893" y="360082"/>
                </a:cubicBezTo>
                <a:cubicBezTo>
                  <a:pt x="253999" y="292847"/>
                  <a:pt x="134470" y="110564"/>
                  <a:pt x="67235" y="55282"/>
                </a:cubicBezTo>
                <a:cubicBezTo>
                  <a:pt x="0" y="0"/>
                  <a:pt x="2241" y="14193"/>
                  <a:pt x="4482" y="28387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89" name="Connecteur droit 88"/>
          <p:cNvCxnSpPr/>
          <p:nvPr/>
        </p:nvCxnSpPr>
        <p:spPr>
          <a:xfrm flipV="1">
            <a:off x="0" y="2204479"/>
            <a:ext cx="2643174" cy="17859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necteur droit 90"/>
          <p:cNvCxnSpPr/>
          <p:nvPr/>
        </p:nvCxnSpPr>
        <p:spPr>
          <a:xfrm>
            <a:off x="2643174" y="2204479"/>
            <a:ext cx="1857388" cy="107157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necteur droit 92"/>
          <p:cNvCxnSpPr/>
          <p:nvPr/>
        </p:nvCxnSpPr>
        <p:spPr>
          <a:xfrm>
            <a:off x="4500562" y="3276049"/>
            <a:ext cx="1285884" cy="4286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Rectangle 100"/>
          <p:cNvSpPr/>
          <p:nvPr/>
        </p:nvSpPr>
        <p:spPr>
          <a:xfrm>
            <a:off x="7215206" y="4133305"/>
            <a:ext cx="571504" cy="71438"/>
          </a:xfrm>
          <a:prstGeom prst="rect">
            <a:avLst/>
          </a:prstGeom>
          <a:solidFill>
            <a:srgbClr val="C0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2" name="Rectangle 101"/>
          <p:cNvSpPr/>
          <p:nvPr/>
        </p:nvSpPr>
        <p:spPr>
          <a:xfrm>
            <a:off x="7643834" y="3990429"/>
            <a:ext cx="142875" cy="142876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04" name="Connecteur droit 103"/>
          <p:cNvCxnSpPr/>
          <p:nvPr/>
        </p:nvCxnSpPr>
        <p:spPr>
          <a:xfrm rot="16200000" flipV="1">
            <a:off x="7233859" y="4114652"/>
            <a:ext cx="107160" cy="158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Étoile à 7 branches 106"/>
          <p:cNvSpPr/>
          <p:nvPr/>
        </p:nvSpPr>
        <p:spPr>
          <a:xfrm>
            <a:off x="8001024" y="5704941"/>
            <a:ext cx="214314" cy="214314"/>
          </a:xfrm>
          <a:prstGeom prst="star7">
            <a:avLst/>
          </a:prstGeom>
          <a:solidFill>
            <a:schemeClr val="bg1">
              <a:lumMod val="8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8" name="Étoile à 7 branches 107"/>
          <p:cNvSpPr/>
          <p:nvPr/>
        </p:nvSpPr>
        <p:spPr>
          <a:xfrm>
            <a:off x="8215338" y="5857892"/>
            <a:ext cx="214314" cy="214314"/>
          </a:xfrm>
          <a:prstGeom prst="star7">
            <a:avLst/>
          </a:prstGeom>
          <a:solidFill>
            <a:schemeClr val="bg1">
              <a:lumMod val="8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5" name="Forme libre 114"/>
          <p:cNvSpPr/>
          <p:nvPr/>
        </p:nvSpPr>
        <p:spPr>
          <a:xfrm>
            <a:off x="5429256" y="4672902"/>
            <a:ext cx="537882" cy="116541"/>
          </a:xfrm>
          <a:custGeom>
            <a:avLst/>
            <a:gdLst>
              <a:gd name="connsiteX0" fmla="*/ 0 w 537882"/>
              <a:gd name="connsiteY0" fmla="*/ 89647 h 116541"/>
              <a:gd name="connsiteX1" fmla="*/ 295835 w 537882"/>
              <a:gd name="connsiteY1" fmla="*/ 0 h 116541"/>
              <a:gd name="connsiteX2" fmla="*/ 537882 w 537882"/>
              <a:gd name="connsiteY2" fmla="*/ 71718 h 116541"/>
              <a:gd name="connsiteX3" fmla="*/ 286870 w 537882"/>
              <a:gd name="connsiteY3" fmla="*/ 116541 h 116541"/>
              <a:gd name="connsiteX4" fmla="*/ 8964 w 537882"/>
              <a:gd name="connsiteY4" fmla="*/ 17929 h 116541"/>
              <a:gd name="connsiteX5" fmla="*/ 0 w 537882"/>
              <a:gd name="connsiteY5" fmla="*/ 89647 h 116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882" h="116541">
                <a:moveTo>
                  <a:pt x="0" y="89647"/>
                </a:moveTo>
                <a:lnTo>
                  <a:pt x="295835" y="0"/>
                </a:lnTo>
                <a:lnTo>
                  <a:pt x="537882" y="71718"/>
                </a:lnTo>
                <a:lnTo>
                  <a:pt x="286870" y="116541"/>
                </a:lnTo>
                <a:lnTo>
                  <a:pt x="8964" y="17929"/>
                </a:lnTo>
                <a:lnTo>
                  <a:pt x="0" y="89647"/>
                </a:lnTo>
                <a:close/>
              </a:path>
            </a:pathLst>
          </a:custGeom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9" name="Ellipse 118"/>
          <p:cNvSpPr/>
          <p:nvPr/>
        </p:nvSpPr>
        <p:spPr>
          <a:xfrm>
            <a:off x="4643438" y="5419189"/>
            <a:ext cx="2143140" cy="428628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4" name="Forme libre 123"/>
          <p:cNvSpPr/>
          <p:nvPr/>
        </p:nvSpPr>
        <p:spPr>
          <a:xfrm>
            <a:off x="35859" y="2235312"/>
            <a:ext cx="5638800" cy="2259106"/>
          </a:xfrm>
          <a:custGeom>
            <a:avLst/>
            <a:gdLst>
              <a:gd name="connsiteX0" fmla="*/ 0 w 5638800"/>
              <a:gd name="connsiteY0" fmla="*/ 1775012 h 2259106"/>
              <a:gd name="connsiteX1" fmla="*/ 2599765 w 5638800"/>
              <a:gd name="connsiteY1" fmla="*/ 0 h 2259106"/>
              <a:gd name="connsiteX2" fmla="*/ 4464423 w 5638800"/>
              <a:gd name="connsiteY2" fmla="*/ 1057835 h 2259106"/>
              <a:gd name="connsiteX3" fmla="*/ 5638800 w 5638800"/>
              <a:gd name="connsiteY3" fmla="*/ 1452283 h 2259106"/>
              <a:gd name="connsiteX4" fmla="*/ 1004047 w 5638800"/>
              <a:gd name="connsiteY4" fmla="*/ 2259106 h 2259106"/>
              <a:gd name="connsiteX5" fmla="*/ 528917 w 5638800"/>
              <a:gd name="connsiteY5" fmla="*/ 2205318 h 2259106"/>
              <a:gd name="connsiteX6" fmla="*/ 259976 w 5638800"/>
              <a:gd name="connsiteY6" fmla="*/ 2097741 h 2259106"/>
              <a:gd name="connsiteX7" fmla="*/ 134470 w 5638800"/>
              <a:gd name="connsiteY7" fmla="*/ 1972235 h 2259106"/>
              <a:gd name="connsiteX8" fmla="*/ 53788 w 5638800"/>
              <a:gd name="connsiteY8" fmla="*/ 1855694 h 2259106"/>
              <a:gd name="connsiteX9" fmla="*/ 0 w 5638800"/>
              <a:gd name="connsiteY9" fmla="*/ 1775012 h 2259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638800" h="2259106">
                <a:moveTo>
                  <a:pt x="0" y="1775012"/>
                </a:moveTo>
                <a:lnTo>
                  <a:pt x="2599765" y="0"/>
                </a:lnTo>
                <a:lnTo>
                  <a:pt x="4464423" y="1057835"/>
                </a:lnTo>
                <a:lnTo>
                  <a:pt x="5638800" y="1452283"/>
                </a:lnTo>
                <a:lnTo>
                  <a:pt x="1004047" y="2259106"/>
                </a:lnTo>
                <a:lnTo>
                  <a:pt x="528917" y="2205318"/>
                </a:lnTo>
                <a:lnTo>
                  <a:pt x="259976" y="2097741"/>
                </a:lnTo>
                <a:lnTo>
                  <a:pt x="134470" y="1972235"/>
                </a:lnTo>
                <a:lnTo>
                  <a:pt x="53788" y="1855694"/>
                </a:lnTo>
                <a:lnTo>
                  <a:pt x="0" y="1775012"/>
                </a:lnTo>
                <a:close/>
              </a:path>
            </a:pathLst>
          </a:custGeom>
          <a:solidFill>
            <a:schemeClr val="accent3"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7" name="Forme libre 126"/>
          <p:cNvSpPr/>
          <p:nvPr/>
        </p:nvSpPr>
        <p:spPr>
          <a:xfrm>
            <a:off x="8561294" y="3702424"/>
            <a:ext cx="519953" cy="2366682"/>
          </a:xfrm>
          <a:custGeom>
            <a:avLst/>
            <a:gdLst>
              <a:gd name="connsiteX0" fmla="*/ 0 w 519953"/>
              <a:gd name="connsiteY0" fmla="*/ 573741 h 2366682"/>
              <a:gd name="connsiteX1" fmla="*/ 17930 w 519953"/>
              <a:gd name="connsiteY1" fmla="*/ 2366682 h 2366682"/>
              <a:gd name="connsiteX2" fmla="*/ 510988 w 519953"/>
              <a:gd name="connsiteY2" fmla="*/ 788894 h 2366682"/>
              <a:gd name="connsiteX3" fmla="*/ 519953 w 519953"/>
              <a:gd name="connsiteY3" fmla="*/ 0 h 2366682"/>
              <a:gd name="connsiteX4" fmla="*/ 0 w 519953"/>
              <a:gd name="connsiteY4" fmla="*/ 573741 h 2366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9953" h="2366682">
                <a:moveTo>
                  <a:pt x="0" y="573741"/>
                </a:moveTo>
                <a:lnTo>
                  <a:pt x="17930" y="2366682"/>
                </a:lnTo>
                <a:lnTo>
                  <a:pt x="510988" y="788894"/>
                </a:lnTo>
                <a:lnTo>
                  <a:pt x="519953" y="0"/>
                </a:lnTo>
                <a:lnTo>
                  <a:pt x="0" y="573741"/>
                </a:lnTo>
                <a:close/>
              </a:path>
            </a:pathLst>
          </a:custGeom>
          <a:solidFill>
            <a:schemeClr val="tx2">
              <a:lumMod val="40000"/>
              <a:lumOff val="60000"/>
              <a:alpha val="4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30" name="Connecteur droit 129"/>
          <p:cNvCxnSpPr/>
          <p:nvPr/>
        </p:nvCxnSpPr>
        <p:spPr>
          <a:xfrm rot="5400000" flipH="1" flipV="1">
            <a:off x="1754045" y="2325557"/>
            <a:ext cx="4205561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Connecteur droit 130"/>
          <p:cNvCxnSpPr/>
          <p:nvPr/>
        </p:nvCxnSpPr>
        <p:spPr>
          <a:xfrm rot="16200000" flipV="1">
            <a:off x="5000630" y="2285991"/>
            <a:ext cx="4143403" cy="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Connecteur droit 131"/>
          <p:cNvCxnSpPr/>
          <p:nvPr/>
        </p:nvCxnSpPr>
        <p:spPr>
          <a:xfrm rot="16200000" flipV="1">
            <a:off x="6076840" y="2209912"/>
            <a:ext cx="4134123" cy="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Connecteur droit avec flèche 132"/>
          <p:cNvCxnSpPr/>
          <p:nvPr/>
        </p:nvCxnSpPr>
        <p:spPr>
          <a:xfrm>
            <a:off x="2428860" y="324129"/>
            <a:ext cx="1428760" cy="158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Connecteur droit avec flèche 135"/>
          <p:cNvCxnSpPr/>
          <p:nvPr/>
        </p:nvCxnSpPr>
        <p:spPr>
          <a:xfrm>
            <a:off x="7072330" y="357166"/>
            <a:ext cx="1000132" cy="158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Connecteur droit avec flèche 140"/>
          <p:cNvCxnSpPr/>
          <p:nvPr/>
        </p:nvCxnSpPr>
        <p:spPr>
          <a:xfrm>
            <a:off x="8215338" y="324129"/>
            <a:ext cx="928662" cy="158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ZoneTexte 143"/>
          <p:cNvSpPr txBox="1"/>
          <p:nvPr/>
        </p:nvSpPr>
        <p:spPr>
          <a:xfrm>
            <a:off x="1500166" y="4929198"/>
            <a:ext cx="13573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smtClean="0"/>
              <a:t>Des ressources renouvelables</a:t>
            </a:r>
            <a:endParaRPr lang="fr-FR" sz="1000" dirty="0"/>
          </a:p>
        </p:txBody>
      </p:sp>
      <p:sp>
        <p:nvSpPr>
          <p:cNvPr id="145" name="ZoneTexte 144"/>
          <p:cNvSpPr txBox="1"/>
          <p:nvPr/>
        </p:nvSpPr>
        <p:spPr>
          <a:xfrm>
            <a:off x="4214810" y="5857892"/>
            <a:ext cx="321471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smtClean="0"/>
              <a:t>Des ressources énergétiques fossiles</a:t>
            </a:r>
            <a:endParaRPr lang="fr-FR" sz="1000" dirty="0"/>
          </a:p>
        </p:txBody>
      </p:sp>
      <p:sp>
        <p:nvSpPr>
          <p:cNvPr id="146" name="ZoneTexte 145"/>
          <p:cNvSpPr txBox="1"/>
          <p:nvPr/>
        </p:nvSpPr>
        <p:spPr>
          <a:xfrm>
            <a:off x="7286644" y="5715016"/>
            <a:ext cx="13573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Nodules polymétalliques</a:t>
            </a:r>
            <a:endParaRPr lang="fr-FR" sz="1000" dirty="0"/>
          </a:p>
        </p:txBody>
      </p:sp>
      <p:sp>
        <p:nvSpPr>
          <p:cNvPr id="147" name="ZoneTexte 146"/>
          <p:cNvSpPr txBox="1"/>
          <p:nvPr/>
        </p:nvSpPr>
        <p:spPr>
          <a:xfrm>
            <a:off x="1000100" y="467005"/>
            <a:ext cx="13573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Eaux territoriales</a:t>
            </a:r>
            <a:endParaRPr lang="fr-FR" sz="1200" dirty="0"/>
          </a:p>
        </p:txBody>
      </p:sp>
      <p:sp>
        <p:nvSpPr>
          <p:cNvPr id="148" name="ZoneTexte 147"/>
          <p:cNvSpPr txBox="1"/>
          <p:nvPr/>
        </p:nvSpPr>
        <p:spPr>
          <a:xfrm>
            <a:off x="2428860" y="467005"/>
            <a:ext cx="1357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Éventuellement zone contigüe</a:t>
            </a:r>
            <a:endParaRPr lang="fr-FR" sz="1200" dirty="0"/>
          </a:p>
        </p:txBody>
      </p:sp>
      <p:sp>
        <p:nvSpPr>
          <p:cNvPr id="149" name="ZoneTexte 148"/>
          <p:cNvSpPr txBox="1"/>
          <p:nvPr/>
        </p:nvSpPr>
        <p:spPr>
          <a:xfrm>
            <a:off x="4929190" y="357166"/>
            <a:ext cx="1357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Zone Economique Exclusive </a:t>
            </a:r>
          </a:p>
          <a:p>
            <a:pPr algn="ctr"/>
            <a:r>
              <a:rPr lang="fr-FR" sz="1200" dirty="0" smtClean="0"/>
              <a:t>ZEE</a:t>
            </a:r>
            <a:endParaRPr lang="fr-FR" sz="1200" dirty="0"/>
          </a:p>
        </p:txBody>
      </p:sp>
      <p:sp>
        <p:nvSpPr>
          <p:cNvPr id="151" name="ZoneTexte 150"/>
          <p:cNvSpPr txBox="1"/>
          <p:nvPr/>
        </p:nvSpPr>
        <p:spPr>
          <a:xfrm>
            <a:off x="7143768" y="395567"/>
            <a:ext cx="1000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Extension</a:t>
            </a:r>
          </a:p>
          <a:p>
            <a:pPr algn="ctr"/>
            <a:r>
              <a:rPr lang="fr-FR" sz="1200" dirty="0" smtClean="0"/>
              <a:t>ZEE</a:t>
            </a:r>
            <a:endParaRPr lang="fr-FR" sz="1200" dirty="0"/>
          </a:p>
        </p:txBody>
      </p:sp>
      <p:sp>
        <p:nvSpPr>
          <p:cNvPr id="153" name="ZoneTexte 152"/>
          <p:cNvSpPr txBox="1"/>
          <p:nvPr/>
        </p:nvSpPr>
        <p:spPr>
          <a:xfrm>
            <a:off x="8072462" y="362530"/>
            <a:ext cx="11429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Eaux</a:t>
            </a:r>
          </a:p>
          <a:p>
            <a:pPr algn="ctr"/>
            <a:r>
              <a:rPr lang="fr-FR" sz="1200" dirty="0" smtClean="0"/>
              <a:t>Internationales </a:t>
            </a:r>
            <a:endParaRPr lang="fr-FR" sz="1200" dirty="0"/>
          </a:p>
        </p:txBody>
      </p:sp>
      <p:cxnSp>
        <p:nvCxnSpPr>
          <p:cNvPr id="160" name="Connecteur droit avec flèche 159"/>
          <p:cNvCxnSpPr/>
          <p:nvPr/>
        </p:nvCxnSpPr>
        <p:spPr>
          <a:xfrm>
            <a:off x="3857620" y="355577"/>
            <a:ext cx="1571636" cy="158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Connecteur droit avec flèche 161"/>
          <p:cNvCxnSpPr/>
          <p:nvPr/>
        </p:nvCxnSpPr>
        <p:spPr>
          <a:xfrm rot="10800000">
            <a:off x="5929322" y="355577"/>
            <a:ext cx="1133484" cy="158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Connecteur droit 167"/>
          <p:cNvCxnSpPr/>
          <p:nvPr/>
        </p:nvCxnSpPr>
        <p:spPr>
          <a:xfrm>
            <a:off x="5500694" y="355577"/>
            <a:ext cx="357190" cy="1588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" name="Forme libre 173"/>
          <p:cNvSpPr/>
          <p:nvPr/>
        </p:nvSpPr>
        <p:spPr>
          <a:xfrm>
            <a:off x="0" y="2554941"/>
            <a:ext cx="3128682" cy="1945341"/>
          </a:xfrm>
          <a:custGeom>
            <a:avLst/>
            <a:gdLst>
              <a:gd name="connsiteX0" fmla="*/ 0 w 3128682"/>
              <a:gd name="connsiteY0" fmla="*/ 0 h 1945341"/>
              <a:gd name="connsiteX1" fmla="*/ 0 w 3128682"/>
              <a:gd name="connsiteY1" fmla="*/ 1443318 h 1945341"/>
              <a:gd name="connsiteX2" fmla="*/ 179294 w 3128682"/>
              <a:gd name="connsiteY2" fmla="*/ 1658471 h 1945341"/>
              <a:gd name="connsiteX3" fmla="*/ 358588 w 3128682"/>
              <a:gd name="connsiteY3" fmla="*/ 1819835 h 1945341"/>
              <a:gd name="connsiteX4" fmla="*/ 950259 w 3128682"/>
              <a:gd name="connsiteY4" fmla="*/ 1945341 h 1945341"/>
              <a:gd name="connsiteX5" fmla="*/ 3128682 w 3128682"/>
              <a:gd name="connsiteY5" fmla="*/ 1559859 h 1945341"/>
              <a:gd name="connsiteX6" fmla="*/ 0 w 3128682"/>
              <a:gd name="connsiteY6" fmla="*/ 0 h 1945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128682" h="1945341">
                <a:moveTo>
                  <a:pt x="0" y="0"/>
                </a:moveTo>
                <a:lnTo>
                  <a:pt x="0" y="1443318"/>
                </a:lnTo>
                <a:lnTo>
                  <a:pt x="179294" y="1658471"/>
                </a:lnTo>
                <a:lnTo>
                  <a:pt x="358588" y="1819835"/>
                </a:lnTo>
                <a:lnTo>
                  <a:pt x="950259" y="1945341"/>
                </a:lnTo>
                <a:lnTo>
                  <a:pt x="3128682" y="155985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" name="Groupe 122"/>
          <p:cNvGrpSpPr/>
          <p:nvPr/>
        </p:nvGrpSpPr>
        <p:grpSpPr>
          <a:xfrm>
            <a:off x="2071670" y="3776116"/>
            <a:ext cx="285752" cy="863992"/>
            <a:chOff x="2500298" y="2571745"/>
            <a:chExt cx="285752" cy="863992"/>
          </a:xfrm>
        </p:grpSpPr>
        <p:sp>
          <p:nvSpPr>
            <p:cNvPr id="121" name="Forme libre 120"/>
            <p:cNvSpPr/>
            <p:nvPr/>
          </p:nvSpPr>
          <p:spPr>
            <a:xfrm>
              <a:off x="2582379" y="2655807"/>
              <a:ext cx="116541" cy="779930"/>
            </a:xfrm>
            <a:custGeom>
              <a:avLst/>
              <a:gdLst>
                <a:gd name="connsiteX0" fmla="*/ 0 w 116541"/>
                <a:gd name="connsiteY0" fmla="*/ 779930 h 779930"/>
                <a:gd name="connsiteX1" fmla="*/ 53788 w 116541"/>
                <a:gd name="connsiteY1" fmla="*/ 8965 h 779930"/>
                <a:gd name="connsiteX2" fmla="*/ 80682 w 116541"/>
                <a:gd name="connsiteY2" fmla="*/ 0 h 779930"/>
                <a:gd name="connsiteX3" fmla="*/ 116541 w 116541"/>
                <a:gd name="connsiteY3" fmla="*/ 717177 h 779930"/>
                <a:gd name="connsiteX4" fmla="*/ 0 w 116541"/>
                <a:gd name="connsiteY4" fmla="*/ 717177 h 779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541" h="779930">
                  <a:moveTo>
                    <a:pt x="0" y="779930"/>
                  </a:moveTo>
                  <a:lnTo>
                    <a:pt x="53788" y="8965"/>
                  </a:lnTo>
                  <a:lnTo>
                    <a:pt x="80682" y="0"/>
                  </a:lnTo>
                  <a:lnTo>
                    <a:pt x="116541" y="717177"/>
                  </a:lnTo>
                  <a:lnTo>
                    <a:pt x="0" y="717177"/>
                  </a:lnTo>
                </a:path>
              </a:pathLst>
            </a:cu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2" name="Organigramme : Joindre 121"/>
            <p:cNvSpPr/>
            <p:nvPr/>
          </p:nvSpPr>
          <p:spPr>
            <a:xfrm rot="16200000">
              <a:off x="2536017" y="2536026"/>
              <a:ext cx="214314" cy="285752"/>
            </a:xfrm>
            <a:prstGeom prst="flowChartCollate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</p:grpSp>
      <p:cxnSp>
        <p:nvCxnSpPr>
          <p:cNvPr id="178" name="Connecteur droit avec flèche 177"/>
          <p:cNvCxnSpPr/>
          <p:nvPr/>
        </p:nvCxnSpPr>
        <p:spPr>
          <a:xfrm>
            <a:off x="3929058" y="2643182"/>
            <a:ext cx="5214942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2" name="ZoneTexte 181"/>
          <p:cNvSpPr txBox="1"/>
          <p:nvPr/>
        </p:nvSpPr>
        <p:spPr>
          <a:xfrm>
            <a:off x="4143372" y="2714620"/>
            <a:ext cx="4857784" cy="246221"/>
          </a:xfrm>
          <a:prstGeom prst="rect">
            <a:avLst/>
          </a:prstGeom>
          <a:noFill/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dirty="0" smtClean="0"/>
              <a:t>Libre circulation </a:t>
            </a:r>
            <a:endParaRPr lang="fr-FR" sz="1000" dirty="0"/>
          </a:p>
        </p:txBody>
      </p:sp>
      <p:sp>
        <p:nvSpPr>
          <p:cNvPr id="183" name="ZoneTexte 182"/>
          <p:cNvSpPr txBox="1"/>
          <p:nvPr/>
        </p:nvSpPr>
        <p:spPr>
          <a:xfrm>
            <a:off x="1071538" y="1000108"/>
            <a:ext cx="7000924" cy="246221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dirty="0" smtClean="0"/>
              <a:t>Exclusivité de l’exploitation et de l’exploration</a:t>
            </a:r>
            <a:endParaRPr lang="fr-FR" sz="1000" dirty="0"/>
          </a:p>
        </p:txBody>
      </p:sp>
      <p:cxnSp>
        <p:nvCxnSpPr>
          <p:cNvPr id="68" name="Connecteur droit 67"/>
          <p:cNvCxnSpPr/>
          <p:nvPr/>
        </p:nvCxnSpPr>
        <p:spPr>
          <a:xfrm rot="5400000" flipH="1" flipV="1">
            <a:off x="-1103077" y="2316674"/>
            <a:ext cx="4205561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ZoneTexte 183"/>
          <p:cNvSpPr txBox="1"/>
          <p:nvPr/>
        </p:nvSpPr>
        <p:spPr>
          <a:xfrm>
            <a:off x="1071538" y="2714620"/>
            <a:ext cx="2714644" cy="246221"/>
          </a:xfrm>
          <a:prstGeom prst="rect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dirty="0" smtClean="0"/>
              <a:t>Contrôle de la circulation </a:t>
            </a:r>
            <a:endParaRPr lang="fr-FR" sz="1000" dirty="0"/>
          </a:p>
        </p:txBody>
      </p:sp>
      <p:cxnSp>
        <p:nvCxnSpPr>
          <p:cNvPr id="185" name="Connecteur droit avec flèche 184"/>
          <p:cNvCxnSpPr/>
          <p:nvPr/>
        </p:nvCxnSpPr>
        <p:spPr>
          <a:xfrm>
            <a:off x="1000100" y="2643182"/>
            <a:ext cx="2786082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ZoneTexte 186"/>
          <p:cNvSpPr txBox="1"/>
          <p:nvPr/>
        </p:nvSpPr>
        <p:spPr>
          <a:xfrm>
            <a:off x="2214546" y="3286124"/>
            <a:ext cx="157163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smtClean="0"/>
              <a:t>Droit de passage dans les détroits (Exemple Bosphore) </a:t>
            </a:r>
            <a:endParaRPr lang="fr-FR" sz="1000" dirty="0"/>
          </a:p>
        </p:txBody>
      </p:sp>
      <p:cxnSp>
        <p:nvCxnSpPr>
          <p:cNvPr id="189" name="Connecteur droit 188"/>
          <p:cNvCxnSpPr/>
          <p:nvPr/>
        </p:nvCxnSpPr>
        <p:spPr>
          <a:xfrm rot="5400000">
            <a:off x="2929720" y="3929066"/>
            <a:ext cx="142082" cy="7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1" name="ZoneTexte 190"/>
          <p:cNvSpPr txBox="1"/>
          <p:nvPr/>
        </p:nvSpPr>
        <p:spPr>
          <a:xfrm>
            <a:off x="0" y="2857496"/>
            <a:ext cx="928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Etat riverain </a:t>
            </a:r>
            <a:endParaRPr lang="fr-FR" sz="1200" dirty="0"/>
          </a:p>
        </p:txBody>
      </p:sp>
      <p:sp>
        <p:nvSpPr>
          <p:cNvPr id="192" name="Pensées 191"/>
          <p:cNvSpPr/>
          <p:nvPr/>
        </p:nvSpPr>
        <p:spPr>
          <a:xfrm rot="10800000">
            <a:off x="7215206" y="4357694"/>
            <a:ext cx="642942" cy="285752"/>
          </a:xfrm>
          <a:prstGeom prst="cloudCallout">
            <a:avLst/>
          </a:prstGeom>
          <a:solidFill>
            <a:schemeClr val="bg1">
              <a:lumMod val="7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3" name="Pensées 192"/>
          <p:cNvSpPr/>
          <p:nvPr/>
        </p:nvSpPr>
        <p:spPr>
          <a:xfrm rot="21372074" flipV="1">
            <a:off x="2848893" y="4484564"/>
            <a:ext cx="642942" cy="280768"/>
          </a:xfrm>
          <a:prstGeom prst="cloudCallout">
            <a:avLst/>
          </a:prstGeom>
          <a:solidFill>
            <a:schemeClr val="bg1">
              <a:lumMod val="7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4" name="ZoneTexte 193"/>
          <p:cNvSpPr txBox="1"/>
          <p:nvPr/>
        </p:nvSpPr>
        <p:spPr>
          <a:xfrm>
            <a:off x="4857752" y="4825853"/>
            <a:ext cx="18573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/>
              <a:t>R</a:t>
            </a:r>
            <a:r>
              <a:rPr lang="fr-FR" sz="1000" dirty="0" smtClean="0"/>
              <a:t>essources halieutique</a:t>
            </a:r>
            <a:endParaRPr lang="fr-FR" sz="1000" dirty="0"/>
          </a:p>
        </p:txBody>
      </p:sp>
      <p:sp>
        <p:nvSpPr>
          <p:cNvPr id="195" name="Rectangle 194"/>
          <p:cNvSpPr/>
          <p:nvPr/>
        </p:nvSpPr>
        <p:spPr>
          <a:xfrm>
            <a:off x="2428860" y="3929066"/>
            <a:ext cx="71438" cy="285752"/>
          </a:xfrm>
          <a:prstGeom prst="rect">
            <a:avLst/>
          </a:prstGeom>
          <a:solidFill>
            <a:schemeClr val="bg2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6" name="Rectangle 195"/>
          <p:cNvSpPr/>
          <p:nvPr/>
        </p:nvSpPr>
        <p:spPr>
          <a:xfrm>
            <a:off x="2571736" y="4000504"/>
            <a:ext cx="142876" cy="214314"/>
          </a:xfrm>
          <a:prstGeom prst="rect">
            <a:avLst/>
          </a:prstGeom>
          <a:solidFill>
            <a:schemeClr val="bg2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7" name="Rectangle 196"/>
          <p:cNvSpPr/>
          <p:nvPr/>
        </p:nvSpPr>
        <p:spPr>
          <a:xfrm>
            <a:off x="2357422" y="4071942"/>
            <a:ext cx="214314" cy="142876"/>
          </a:xfrm>
          <a:prstGeom prst="rect">
            <a:avLst/>
          </a:prstGeom>
          <a:solidFill>
            <a:schemeClr val="bg2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8" name="Rectangle 197"/>
          <p:cNvSpPr/>
          <p:nvPr/>
        </p:nvSpPr>
        <p:spPr>
          <a:xfrm>
            <a:off x="2500298" y="3857628"/>
            <a:ext cx="71438" cy="357190"/>
          </a:xfrm>
          <a:prstGeom prst="rect">
            <a:avLst/>
          </a:prstGeom>
          <a:solidFill>
            <a:schemeClr val="bg2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9" name="ZoneTexte 198"/>
          <p:cNvSpPr txBox="1"/>
          <p:nvPr/>
        </p:nvSpPr>
        <p:spPr>
          <a:xfrm>
            <a:off x="7000892" y="4643446"/>
            <a:ext cx="18573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smtClean="0"/>
              <a:t>Pollutions accidentelles</a:t>
            </a:r>
            <a:endParaRPr lang="fr-FR" sz="1000" dirty="0"/>
          </a:p>
        </p:txBody>
      </p:sp>
      <p:sp>
        <p:nvSpPr>
          <p:cNvPr id="200" name="ZoneTexte 199"/>
          <p:cNvSpPr txBox="1"/>
          <p:nvPr/>
        </p:nvSpPr>
        <p:spPr>
          <a:xfrm>
            <a:off x="3000364" y="4714884"/>
            <a:ext cx="18573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smtClean="0"/>
              <a:t>Effluents domestiques, industriels, agricoles </a:t>
            </a:r>
            <a:endParaRPr lang="fr-FR" sz="1000" dirty="0"/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1571604" y="6357958"/>
            <a:ext cx="56861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Les mers et les océans : des espaces de ressources. 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" name="ZoneTexte 52"/>
          <p:cNvSpPr txBox="1">
            <a:spLocks noChangeArrowheads="1"/>
          </p:cNvSpPr>
          <p:nvPr/>
        </p:nvSpPr>
        <p:spPr bwMode="auto">
          <a:xfrm>
            <a:off x="7959725" y="6653213"/>
            <a:ext cx="11684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fr-FR" sz="800" dirty="0"/>
              <a:t>Auteur : Nérée Manuel </a:t>
            </a:r>
          </a:p>
        </p:txBody>
      </p:sp>
      <p:sp>
        <p:nvSpPr>
          <p:cNvPr id="75" name="ZoneTexte 74"/>
          <p:cNvSpPr txBox="1"/>
          <p:nvPr/>
        </p:nvSpPr>
        <p:spPr>
          <a:xfrm>
            <a:off x="2214546" y="70284"/>
            <a:ext cx="50006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12  mn</a:t>
            </a:r>
            <a:endParaRPr lang="fr-FR" sz="800" dirty="0"/>
          </a:p>
        </p:txBody>
      </p:sp>
      <p:sp>
        <p:nvSpPr>
          <p:cNvPr id="76" name="ZoneTexte 75"/>
          <p:cNvSpPr txBox="1"/>
          <p:nvPr/>
        </p:nvSpPr>
        <p:spPr>
          <a:xfrm>
            <a:off x="3571868" y="70284"/>
            <a:ext cx="50006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12  mn</a:t>
            </a:r>
            <a:endParaRPr lang="fr-FR" sz="800" dirty="0"/>
          </a:p>
        </p:txBody>
      </p:sp>
      <p:sp>
        <p:nvSpPr>
          <p:cNvPr id="77" name="ZoneTexte 76"/>
          <p:cNvSpPr txBox="1"/>
          <p:nvPr/>
        </p:nvSpPr>
        <p:spPr>
          <a:xfrm>
            <a:off x="6786578" y="71414"/>
            <a:ext cx="64294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200  mn</a:t>
            </a:r>
            <a:endParaRPr lang="fr-FR" sz="800" dirty="0"/>
          </a:p>
        </p:txBody>
      </p:sp>
      <p:sp>
        <p:nvSpPr>
          <p:cNvPr id="78" name="ZoneTexte 77"/>
          <p:cNvSpPr txBox="1"/>
          <p:nvPr/>
        </p:nvSpPr>
        <p:spPr>
          <a:xfrm>
            <a:off x="0" y="0"/>
            <a:ext cx="17144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Un mille nautique = 1852 m</a:t>
            </a:r>
            <a:endParaRPr lang="fr-FR" sz="800" dirty="0"/>
          </a:p>
        </p:txBody>
      </p:sp>
      <p:sp>
        <p:nvSpPr>
          <p:cNvPr id="80" name="ZoneTexte 79"/>
          <p:cNvSpPr txBox="1"/>
          <p:nvPr/>
        </p:nvSpPr>
        <p:spPr>
          <a:xfrm>
            <a:off x="4071934" y="3968597"/>
            <a:ext cx="18573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smtClean="0"/>
              <a:t>Aire marine protégée</a:t>
            </a:r>
            <a:endParaRPr lang="fr-FR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1351</TotalTime>
  <Words>103</Words>
  <Application>Microsoft Office PowerPoint</Application>
  <PresentationFormat>Affichage à l'écran (4:3)</PresentationFormat>
  <Paragraphs>29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Diapositive 1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Utilisateur</dc:creator>
  <cp:lastModifiedBy>Utilisateur</cp:lastModifiedBy>
  <cp:revision>10</cp:revision>
  <dcterms:created xsi:type="dcterms:W3CDTF">2023-07-15T16:47:38Z</dcterms:created>
  <dcterms:modified xsi:type="dcterms:W3CDTF">2023-07-16T15:18:49Z</dcterms:modified>
</cp:coreProperties>
</file>