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64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41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7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0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7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7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0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59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29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0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15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0FFD-8EDC-4117-ACA3-87D43C2C0BE7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ABF2F-51BC-4FDA-BE48-30160CCC56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44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6" descr="Géographie - Des échanges à la dimension du monde - Histoire Géographie  Collège Vaub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" t="506" r="849" b="2279"/>
          <a:stretch/>
        </p:blipFill>
        <p:spPr bwMode="auto">
          <a:xfrm>
            <a:off x="980160" y="0"/>
            <a:ext cx="9803757" cy="6667018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34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Géographie - Des échanges à la dimension du monde - Histoire Géographie  Collège Vaub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" t="506" r="849" b="2279"/>
          <a:stretch/>
        </p:blipFill>
        <p:spPr bwMode="auto">
          <a:xfrm>
            <a:off x="1226903" y="34724"/>
            <a:ext cx="9803757" cy="6667018"/>
          </a:xfrm>
          <a:prstGeom prst="rect">
            <a:avLst/>
          </a:prstGeom>
          <a:noFill/>
          <a:ln w="6350"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rme libre 7"/>
          <p:cNvSpPr/>
          <p:nvPr/>
        </p:nvSpPr>
        <p:spPr>
          <a:xfrm>
            <a:off x="4121426" y="27964"/>
            <a:ext cx="3580651" cy="1747830"/>
          </a:xfrm>
          <a:custGeom>
            <a:avLst/>
            <a:gdLst>
              <a:gd name="connsiteX0" fmla="*/ 0 w 3580651"/>
              <a:gd name="connsiteY0" fmla="*/ 488874 h 1747830"/>
              <a:gd name="connsiteX1" fmla="*/ 755374 w 3580651"/>
              <a:gd name="connsiteY1" fmla="*/ 91309 h 1747830"/>
              <a:gd name="connsiteX2" fmla="*/ 1245704 w 3580651"/>
              <a:gd name="connsiteY2" fmla="*/ 38300 h 1747830"/>
              <a:gd name="connsiteX3" fmla="*/ 3233531 w 3580651"/>
              <a:gd name="connsiteY3" fmla="*/ 568387 h 1747830"/>
              <a:gd name="connsiteX4" fmla="*/ 3538331 w 3580651"/>
              <a:gd name="connsiteY4" fmla="*/ 1376769 h 1747830"/>
              <a:gd name="connsiteX5" fmla="*/ 3578087 w 3580651"/>
              <a:gd name="connsiteY5" fmla="*/ 1641813 h 1747830"/>
              <a:gd name="connsiteX6" fmla="*/ 3538331 w 3580651"/>
              <a:gd name="connsiteY6" fmla="*/ 1747830 h 1747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0651" h="1747830">
                <a:moveTo>
                  <a:pt x="0" y="488874"/>
                </a:moveTo>
                <a:cubicBezTo>
                  <a:pt x="273878" y="327639"/>
                  <a:pt x="547757" y="166405"/>
                  <a:pt x="755374" y="91309"/>
                </a:cubicBezTo>
                <a:cubicBezTo>
                  <a:pt x="962991" y="16213"/>
                  <a:pt x="832678" y="-41213"/>
                  <a:pt x="1245704" y="38300"/>
                </a:cubicBezTo>
                <a:cubicBezTo>
                  <a:pt x="1658730" y="117813"/>
                  <a:pt x="2851427" y="345309"/>
                  <a:pt x="3233531" y="568387"/>
                </a:cubicBezTo>
                <a:cubicBezTo>
                  <a:pt x="3615635" y="791465"/>
                  <a:pt x="3480905" y="1197865"/>
                  <a:pt x="3538331" y="1376769"/>
                </a:cubicBezTo>
                <a:cubicBezTo>
                  <a:pt x="3595757" y="1555673"/>
                  <a:pt x="3578087" y="1579970"/>
                  <a:pt x="3578087" y="1641813"/>
                </a:cubicBezTo>
                <a:cubicBezTo>
                  <a:pt x="3578087" y="1703656"/>
                  <a:pt x="3558209" y="1725743"/>
                  <a:pt x="3538331" y="1747830"/>
                </a:cubicBezTo>
              </a:path>
            </a:pathLst>
          </a:custGeom>
          <a:noFill/>
          <a:ln w="1111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2504049" y="2321169"/>
            <a:ext cx="872197" cy="2897669"/>
          </a:xfrm>
          <a:custGeom>
            <a:avLst/>
            <a:gdLst>
              <a:gd name="connsiteX0" fmla="*/ 0 w 872197"/>
              <a:gd name="connsiteY0" fmla="*/ 2785403 h 2897669"/>
              <a:gd name="connsiteX1" fmla="*/ 422031 w 872197"/>
              <a:gd name="connsiteY1" fmla="*/ 2883877 h 2897669"/>
              <a:gd name="connsiteX2" fmla="*/ 787791 w 872197"/>
              <a:gd name="connsiteY2" fmla="*/ 2518117 h 2897669"/>
              <a:gd name="connsiteX3" fmla="*/ 872197 w 872197"/>
              <a:gd name="connsiteY3" fmla="*/ 0 h 2897669"/>
              <a:gd name="connsiteX4" fmla="*/ 872197 w 872197"/>
              <a:gd name="connsiteY4" fmla="*/ 0 h 2897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197" h="2897669">
                <a:moveTo>
                  <a:pt x="0" y="2785403"/>
                </a:moveTo>
                <a:cubicBezTo>
                  <a:pt x="145366" y="2856914"/>
                  <a:pt x="290733" y="2928425"/>
                  <a:pt x="422031" y="2883877"/>
                </a:cubicBezTo>
                <a:cubicBezTo>
                  <a:pt x="553329" y="2839329"/>
                  <a:pt x="712763" y="2998763"/>
                  <a:pt x="787791" y="2518117"/>
                </a:cubicBezTo>
                <a:cubicBezTo>
                  <a:pt x="862819" y="2037471"/>
                  <a:pt x="872197" y="0"/>
                  <a:pt x="872197" y="0"/>
                </a:cubicBezTo>
                <a:lnTo>
                  <a:pt x="872197" y="0"/>
                </a:ln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856768" y="3080825"/>
            <a:ext cx="3402161" cy="3606019"/>
          </a:xfrm>
          <a:custGeom>
            <a:avLst/>
            <a:gdLst>
              <a:gd name="connsiteX0" fmla="*/ 898112 w 3402161"/>
              <a:gd name="connsiteY0" fmla="*/ 0 h 3606019"/>
              <a:gd name="connsiteX1" fmla="*/ 532352 w 3402161"/>
              <a:gd name="connsiteY1" fmla="*/ 196947 h 3606019"/>
              <a:gd name="connsiteX2" fmla="*/ 152524 w 3402161"/>
              <a:gd name="connsiteY2" fmla="*/ 928467 h 3606019"/>
              <a:gd name="connsiteX3" fmla="*/ 25915 w 3402161"/>
              <a:gd name="connsiteY3" fmla="*/ 1645920 h 3606019"/>
              <a:gd name="connsiteX4" fmla="*/ 630826 w 3402161"/>
              <a:gd name="connsiteY4" fmla="*/ 2096086 h 3606019"/>
              <a:gd name="connsiteX5" fmla="*/ 1066924 w 3402161"/>
              <a:gd name="connsiteY5" fmla="*/ 2461846 h 3606019"/>
              <a:gd name="connsiteX6" fmla="*/ 1292007 w 3402161"/>
              <a:gd name="connsiteY6" fmla="*/ 3151163 h 3606019"/>
              <a:gd name="connsiteX7" fmla="*/ 1601497 w 3402161"/>
              <a:gd name="connsiteY7" fmla="*/ 3516923 h 3606019"/>
              <a:gd name="connsiteX8" fmla="*/ 1896918 w 3402161"/>
              <a:gd name="connsiteY8" fmla="*/ 3545058 h 3606019"/>
              <a:gd name="connsiteX9" fmla="*/ 2951995 w 3402161"/>
              <a:gd name="connsiteY9" fmla="*/ 2799470 h 3606019"/>
              <a:gd name="connsiteX10" fmla="*/ 3191146 w 3402161"/>
              <a:gd name="connsiteY10" fmla="*/ 1645920 h 3606019"/>
              <a:gd name="connsiteX11" fmla="*/ 3247417 w 3402161"/>
              <a:gd name="connsiteY11" fmla="*/ 1308295 h 3606019"/>
              <a:gd name="connsiteX12" fmla="*/ 3402161 w 3402161"/>
              <a:gd name="connsiteY12" fmla="*/ 1181686 h 3606019"/>
              <a:gd name="connsiteX13" fmla="*/ 3402161 w 3402161"/>
              <a:gd name="connsiteY13" fmla="*/ 1181686 h 36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02161" h="3606019">
                <a:moveTo>
                  <a:pt x="898112" y="0"/>
                </a:moveTo>
                <a:cubicBezTo>
                  <a:pt x="777364" y="21101"/>
                  <a:pt x="656617" y="42203"/>
                  <a:pt x="532352" y="196947"/>
                </a:cubicBezTo>
                <a:cubicBezTo>
                  <a:pt x="408087" y="351691"/>
                  <a:pt x="236930" y="686972"/>
                  <a:pt x="152524" y="928467"/>
                </a:cubicBezTo>
                <a:cubicBezTo>
                  <a:pt x="68118" y="1169962"/>
                  <a:pt x="-53802" y="1451317"/>
                  <a:pt x="25915" y="1645920"/>
                </a:cubicBezTo>
                <a:cubicBezTo>
                  <a:pt x="105632" y="1840523"/>
                  <a:pt x="457325" y="1960098"/>
                  <a:pt x="630826" y="2096086"/>
                </a:cubicBezTo>
                <a:cubicBezTo>
                  <a:pt x="804327" y="2232074"/>
                  <a:pt x="956727" y="2286000"/>
                  <a:pt x="1066924" y="2461846"/>
                </a:cubicBezTo>
                <a:cubicBezTo>
                  <a:pt x="1177121" y="2637692"/>
                  <a:pt x="1202912" y="2975317"/>
                  <a:pt x="1292007" y="3151163"/>
                </a:cubicBezTo>
                <a:cubicBezTo>
                  <a:pt x="1381102" y="3327009"/>
                  <a:pt x="1500679" y="3451274"/>
                  <a:pt x="1601497" y="3516923"/>
                </a:cubicBezTo>
                <a:cubicBezTo>
                  <a:pt x="1702316" y="3582572"/>
                  <a:pt x="1671835" y="3664634"/>
                  <a:pt x="1896918" y="3545058"/>
                </a:cubicBezTo>
                <a:cubicBezTo>
                  <a:pt x="2122001" y="3425482"/>
                  <a:pt x="2736290" y="3115993"/>
                  <a:pt x="2951995" y="2799470"/>
                </a:cubicBezTo>
                <a:cubicBezTo>
                  <a:pt x="3167700" y="2482947"/>
                  <a:pt x="3141909" y="1894449"/>
                  <a:pt x="3191146" y="1645920"/>
                </a:cubicBezTo>
                <a:cubicBezTo>
                  <a:pt x="3240383" y="1397391"/>
                  <a:pt x="3212248" y="1385667"/>
                  <a:pt x="3247417" y="1308295"/>
                </a:cubicBezTo>
                <a:cubicBezTo>
                  <a:pt x="3282586" y="1230923"/>
                  <a:pt x="3402161" y="1181686"/>
                  <a:pt x="3402161" y="1181686"/>
                </a:cubicBezTo>
                <a:lnTo>
                  <a:pt x="3402161" y="1181686"/>
                </a:ln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709095" y="1758462"/>
            <a:ext cx="2686930" cy="1406769"/>
          </a:xfrm>
          <a:custGeom>
            <a:avLst/>
            <a:gdLst>
              <a:gd name="connsiteX0" fmla="*/ 0 w 2686930"/>
              <a:gd name="connsiteY0" fmla="*/ 0 h 1406769"/>
              <a:gd name="connsiteX1" fmla="*/ 436099 w 2686930"/>
              <a:gd name="connsiteY1" fmla="*/ 309489 h 1406769"/>
              <a:gd name="connsiteX2" fmla="*/ 1702191 w 2686930"/>
              <a:gd name="connsiteY2" fmla="*/ 154744 h 1406769"/>
              <a:gd name="connsiteX3" fmla="*/ 2686930 w 2686930"/>
              <a:gd name="connsiteY3" fmla="*/ 1406769 h 140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930" h="1406769">
                <a:moveTo>
                  <a:pt x="0" y="0"/>
                </a:moveTo>
                <a:cubicBezTo>
                  <a:pt x="76200" y="141849"/>
                  <a:pt x="152400" y="283698"/>
                  <a:pt x="436099" y="309489"/>
                </a:cubicBezTo>
                <a:cubicBezTo>
                  <a:pt x="719798" y="335280"/>
                  <a:pt x="1327053" y="-28136"/>
                  <a:pt x="1702191" y="154744"/>
                </a:cubicBezTo>
                <a:cubicBezTo>
                  <a:pt x="2077329" y="337624"/>
                  <a:pt x="2382129" y="872196"/>
                  <a:pt x="2686930" y="1406769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2082397" y="492369"/>
            <a:ext cx="1912828" cy="2339817"/>
          </a:xfrm>
          <a:custGeom>
            <a:avLst/>
            <a:gdLst>
              <a:gd name="connsiteX0" fmla="*/ 1912828 w 1912828"/>
              <a:gd name="connsiteY0" fmla="*/ 0 h 2339817"/>
              <a:gd name="connsiteX1" fmla="*/ 970292 w 1912828"/>
              <a:gd name="connsiteY1" fmla="*/ 281354 h 2339817"/>
              <a:gd name="connsiteX2" fmla="*/ 252840 w 1912828"/>
              <a:gd name="connsiteY2" fmla="*/ 984739 h 2339817"/>
              <a:gd name="connsiteX3" fmla="*/ 84028 w 1912828"/>
              <a:gd name="connsiteY3" fmla="*/ 1674056 h 2339817"/>
              <a:gd name="connsiteX4" fmla="*/ 13689 w 1912828"/>
              <a:gd name="connsiteY4" fmla="*/ 2321169 h 2339817"/>
              <a:gd name="connsiteX5" fmla="*/ 351314 w 1912828"/>
              <a:gd name="connsiteY5" fmla="*/ 2124222 h 2339817"/>
              <a:gd name="connsiteX6" fmla="*/ 548261 w 1912828"/>
              <a:gd name="connsiteY6" fmla="*/ 1702191 h 2339817"/>
              <a:gd name="connsiteX7" fmla="*/ 703006 w 1912828"/>
              <a:gd name="connsiteY7" fmla="*/ 1674056 h 23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2828" h="2339817">
                <a:moveTo>
                  <a:pt x="1912828" y="0"/>
                </a:moveTo>
                <a:cubicBezTo>
                  <a:pt x="1579892" y="58615"/>
                  <a:pt x="1246957" y="117231"/>
                  <a:pt x="970292" y="281354"/>
                </a:cubicBezTo>
                <a:cubicBezTo>
                  <a:pt x="693627" y="445477"/>
                  <a:pt x="400551" y="752622"/>
                  <a:pt x="252840" y="984739"/>
                </a:cubicBezTo>
                <a:cubicBezTo>
                  <a:pt x="105129" y="1216856"/>
                  <a:pt x="123886" y="1451318"/>
                  <a:pt x="84028" y="1674056"/>
                </a:cubicBezTo>
                <a:cubicBezTo>
                  <a:pt x="44170" y="1896794"/>
                  <a:pt x="-30859" y="2246141"/>
                  <a:pt x="13689" y="2321169"/>
                </a:cubicBezTo>
                <a:cubicBezTo>
                  <a:pt x="58237" y="2396197"/>
                  <a:pt x="262219" y="2227385"/>
                  <a:pt x="351314" y="2124222"/>
                </a:cubicBezTo>
                <a:cubicBezTo>
                  <a:pt x="440409" y="2021059"/>
                  <a:pt x="489646" y="1777219"/>
                  <a:pt x="548261" y="1702191"/>
                </a:cubicBezTo>
                <a:cubicBezTo>
                  <a:pt x="606876" y="1627163"/>
                  <a:pt x="654941" y="1650609"/>
                  <a:pt x="703006" y="1674056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Groupe 18"/>
          <p:cNvGrpSpPr/>
          <p:nvPr/>
        </p:nvGrpSpPr>
        <p:grpSpPr>
          <a:xfrm>
            <a:off x="6371317" y="4167444"/>
            <a:ext cx="623041" cy="651957"/>
            <a:chOff x="11360412" y="2321169"/>
            <a:chExt cx="675249" cy="667164"/>
          </a:xfrm>
        </p:grpSpPr>
        <p:sp>
          <p:nvSpPr>
            <p:cNvPr id="26" name="Ellipse 25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Ellipse 2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8001309" y="3042254"/>
            <a:ext cx="623041" cy="651957"/>
            <a:chOff x="11360412" y="2321169"/>
            <a:chExt cx="675249" cy="667164"/>
          </a:xfrm>
        </p:grpSpPr>
        <p:sp>
          <p:nvSpPr>
            <p:cNvPr id="29" name="Ellipse 28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4363453" y="4989095"/>
            <a:ext cx="587138" cy="555721"/>
            <a:chOff x="11360412" y="2321169"/>
            <a:chExt cx="675249" cy="667164"/>
          </a:xfrm>
        </p:grpSpPr>
        <p:sp>
          <p:nvSpPr>
            <p:cNvPr id="33" name="Ellipse 32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2211930" y="2216774"/>
            <a:ext cx="544514" cy="512961"/>
            <a:chOff x="11360412" y="2321169"/>
            <a:chExt cx="675249" cy="667164"/>
          </a:xfrm>
        </p:grpSpPr>
        <p:sp>
          <p:nvSpPr>
            <p:cNvPr id="37" name="Ellipse 36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Ellipse 19"/>
          <p:cNvSpPr/>
          <p:nvPr/>
        </p:nvSpPr>
        <p:spPr>
          <a:xfrm>
            <a:off x="4151664" y="2363291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7060504" y="766773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2972716" y="640341"/>
            <a:ext cx="1508259" cy="149324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libre 26"/>
          <p:cNvSpPr/>
          <p:nvPr/>
        </p:nvSpPr>
        <p:spPr>
          <a:xfrm>
            <a:off x="4251158" y="127285"/>
            <a:ext cx="3352800" cy="1685473"/>
          </a:xfrm>
          <a:custGeom>
            <a:avLst/>
            <a:gdLst>
              <a:gd name="connsiteX0" fmla="*/ 0 w 3352800"/>
              <a:gd name="connsiteY0" fmla="*/ 450231 h 1685473"/>
              <a:gd name="connsiteX1" fmla="*/ 850231 w 3352800"/>
              <a:gd name="connsiteY1" fmla="*/ 1052 h 1685473"/>
              <a:gd name="connsiteX2" fmla="*/ 3112168 w 3352800"/>
              <a:gd name="connsiteY2" fmla="*/ 562526 h 1685473"/>
              <a:gd name="connsiteX3" fmla="*/ 3304674 w 3352800"/>
              <a:gd name="connsiteY3" fmla="*/ 867326 h 1685473"/>
              <a:gd name="connsiteX4" fmla="*/ 3352800 w 3352800"/>
              <a:gd name="connsiteY4" fmla="*/ 1685473 h 1685473"/>
              <a:gd name="connsiteX5" fmla="*/ 3352800 w 3352800"/>
              <a:gd name="connsiteY5" fmla="*/ 1685473 h 1685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2800" h="1685473">
                <a:moveTo>
                  <a:pt x="0" y="450231"/>
                </a:moveTo>
                <a:cubicBezTo>
                  <a:pt x="165768" y="216283"/>
                  <a:pt x="331536" y="-17664"/>
                  <a:pt x="850231" y="1052"/>
                </a:cubicBezTo>
                <a:cubicBezTo>
                  <a:pt x="1368926" y="19768"/>
                  <a:pt x="2703094" y="418147"/>
                  <a:pt x="3112168" y="562526"/>
                </a:cubicBezTo>
                <a:cubicBezTo>
                  <a:pt x="3521242" y="706905"/>
                  <a:pt x="3264569" y="680168"/>
                  <a:pt x="3304674" y="867326"/>
                </a:cubicBezTo>
                <a:cubicBezTo>
                  <a:pt x="3344779" y="1054484"/>
                  <a:pt x="3352800" y="1685473"/>
                  <a:pt x="3352800" y="1685473"/>
                </a:cubicBezTo>
                <a:lnTo>
                  <a:pt x="3352800" y="1685473"/>
                </a:lnTo>
              </a:path>
            </a:pathLst>
          </a:custGeom>
          <a:noFill/>
          <a:ln w="793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" name="Connecteur droit 42"/>
          <p:cNvCxnSpPr/>
          <p:nvPr/>
        </p:nvCxnSpPr>
        <p:spPr>
          <a:xfrm>
            <a:off x="3376246" y="2259227"/>
            <a:ext cx="1421907" cy="941016"/>
          </a:xfrm>
          <a:prstGeom prst="line">
            <a:avLst/>
          </a:prstGeom>
          <a:ln w="1047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orme libre 43"/>
          <p:cNvSpPr/>
          <p:nvPr/>
        </p:nvSpPr>
        <p:spPr>
          <a:xfrm>
            <a:off x="7595098" y="1860884"/>
            <a:ext cx="568586" cy="1459832"/>
          </a:xfrm>
          <a:custGeom>
            <a:avLst/>
            <a:gdLst>
              <a:gd name="connsiteX0" fmla="*/ 0 w 568586"/>
              <a:gd name="connsiteY0" fmla="*/ 0 h 1459832"/>
              <a:gd name="connsiteX1" fmla="*/ 320842 w 568586"/>
              <a:gd name="connsiteY1" fmla="*/ 449179 h 1459832"/>
              <a:gd name="connsiteX2" fmla="*/ 304800 w 568586"/>
              <a:gd name="connsiteY2" fmla="*/ 721895 h 1459832"/>
              <a:gd name="connsiteX3" fmla="*/ 545432 w 568586"/>
              <a:gd name="connsiteY3" fmla="*/ 946484 h 1459832"/>
              <a:gd name="connsiteX4" fmla="*/ 545432 w 568586"/>
              <a:gd name="connsiteY4" fmla="*/ 1459832 h 1459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8586" h="1459832">
                <a:moveTo>
                  <a:pt x="0" y="0"/>
                </a:moveTo>
                <a:cubicBezTo>
                  <a:pt x="135021" y="164431"/>
                  <a:pt x="270042" y="328863"/>
                  <a:pt x="320842" y="449179"/>
                </a:cubicBezTo>
                <a:cubicBezTo>
                  <a:pt x="371642" y="569495"/>
                  <a:pt x="267368" y="639011"/>
                  <a:pt x="304800" y="721895"/>
                </a:cubicBezTo>
                <a:cubicBezTo>
                  <a:pt x="342232" y="804779"/>
                  <a:pt x="505327" y="823495"/>
                  <a:pt x="545432" y="946484"/>
                </a:cubicBezTo>
                <a:cubicBezTo>
                  <a:pt x="585537" y="1069473"/>
                  <a:pt x="565484" y="1264652"/>
                  <a:pt x="545432" y="1459832"/>
                </a:cubicBezTo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/>
          <p:cNvCxnSpPr/>
          <p:nvPr/>
        </p:nvCxnSpPr>
        <p:spPr>
          <a:xfrm flipV="1">
            <a:off x="3071976" y="2259227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flipV="1">
            <a:off x="4635487" y="3134260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7766507" y="1340130"/>
            <a:ext cx="0" cy="346405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7760614" y="1787183"/>
            <a:ext cx="261323" cy="346405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V="1">
            <a:off x="3208334" y="630954"/>
            <a:ext cx="319406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536573" y="3389016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2159519" y="2625594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5769374" y="3788832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4891532" y="2872526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0" name="Connecteur droit 69"/>
          <p:cNvCxnSpPr/>
          <p:nvPr/>
        </p:nvCxnSpPr>
        <p:spPr>
          <a:xfrm flipV="1">
            <a:off x="2111653" y="5061821"/>
            <a:ext cx="619181" cy="61942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 6"/>
          <p:cNvSpPr/>
          <p:nvPr/>
        </p:nvSpPr>
        <p:spPr>
          <a:xfrm>
            <a:off x="3391382" y="1840375"/>
            <a:ext cx="4921448" cy="2730388"/>
          </a:xfrm>
          <a:custGeom>
            <a:avLst/>
            <a:gdLst>
              <a:gd name="connsiteX0" fmla="*/ 4201610 w 4921448"/>
              <a:gd name="connsiteY0" fmla="*/ 0 h 2730388"/>
              <a:gd name="connsiteX1" fmla="*/ 4595150 w 4921448"/>
              <a:gd name="connsiteY1" fmla="*/ 405114 h 2730388"/>
              <a:gd name="connsiteX2" fmla="*/ 4884517 w 4921448"/>
              <a:gd name="connsiteY2" fmla="*/ 1261640 h 2730388"/>
              <a:gd name="connsiteX3" fmla="*/ 4896091 w 4921448"/>
              <a:gd name="connsiteY3" fmla="*/ 1585731 h 2730388"/>
              <a:gd name="connsiteX4" fmla="*/ 4687747 w 4921448"/>
              <a:gd name="connsiteY4" fmla="*/ 1597306 h 2730388"/>
              <a:gd name="connsiteX5" fmla="*/ 4166886 w 4921448"/>
              <a:gd name="connsiteY5" fmla="*/ 2257063 h 2730388"/>
              <a:gd name="connsiteX6" fmla="*/ 3194613 w 4921448"/>
              <a:gd name="connsiteY6" fmla="*/ 2546430 h 2730388"/>
              <a:gd name="connsiteX7" fmla="*/ 2997843 w 4921448"/>
              <a:gd name="connsiteY7" fmla="*/ 2673752 h 2730388"/>
              <a:gd name="connsiteX8" fmla="*/ 2893671 w 4921448"/>
              <a:gd name="connsiteY8" fmla="*/ 2685326 h 2730388"/>
              <a:gd name="connsiteX9" fmla="*/ 2430684 w 4921448"/>
              <a:gd name="connsiteY9" fmla="*/ 2095017 h 2730388"/>
              <a:gd name="connsiteX10" fmla="*/ 2453833 w 4921448"/>
              <a:gd name="connsiteY10" fmla="*/ 1990845 h 2730388"/>
              <a:gd name="connsiteX11" fmla="*/ 1851950 w 4921448"/>
              <a:gd name="connsiteY11" fmla="*/ 1909822 h 2730388"/>
              <a:gd name="connsiteX12" fmla="*/ 1770927 w 4921448"/>
              <a:gd name="connsiteY12" fmla="*/ 1840374 h 2730388"/>
              <a:gd name="connsiteX13" fmla="*/ 1620456 w 4921448"/>
              <a:gd name="connsiteY13" fmla="*/ 1782501 h 2730388"/>
              <a:gd name="connsiteX14" fmla="*/ 1354238 w 4921448"/>
              <a:gd name="connsiteY14" fmla="*/ 1782501 h 2730388"/>
              <a:gd name="connsiteX15" fmla="*/ 972274 w 4921448"/>
              <a:gd name="connsiteY15" fmla="*/ 1782501 h 2730388"/>
              <a:gd name="connsiteX16" fmla="*/ 0 w 4921448"/>
              <a:gd name="connsiteY16" fmla="*/ 416688 h 2730388"/>
              <a:gd name="connsiteX17" fmla="*/ 0 w 4921448"/>
              <a:gd name="connsiteY17" fmla="*/ 416688 h 2730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21448" h="2730388">
                <a:moveTo>
                  <a:pt x="4201610" y="0"/>
                </a:moveTo>
                <a:cubicBezTo>
                  <a:pt x="4341471" y="97420"/>
                  <a:pt x="4481332" y="194841"/>
                  <a:pt x="4595150" y="405114"/>
                </a:cubicBezTo>
                <a:cubicBezTo>
                  <a:pt x="4708968" y="615387"/>
                  <a:pt x="4834360" y="1064871"/>
                  <a:pt x="4884517" y="1261640"/>
                </a:cubicBezTo>
                <a:cubicBezTo>
                  <a:pt x="4934674" y="1458409"/>
                  <a:pt x="4928886" y="1529787"/>
                  <a:pt x="4896091" y="1585731"/>
                </a:cubicBezTo>
                <a:cubicBezTo>
                  <a:pt x="4863296" y="1641675"/>
                  <a:pt x="4809281" y="1485417"/>
                  <a:pt x="4687747" y="1597306"/>
                </a:cubicBezTo>
                <a:cubicBezTo>
                  <a:pt x="4566213" y="1709195"/>
                  <a:pt x="4415742" y="2098876"/>
                  <a:pt x="4166886" y="2257063"/>
                </a:cubicBezTo>
                <a:cubicBezTo>
                  <a:pt x="3918030" y="2415250"/>
                  <a:pt x="3389453" y="2476982"/>
                  <a:pt x="3194613" y="2546430"/>
                </a:cubicBezTo>
                <a:cubicBezTo>
                  <a:pt x="2999773" y="2615878"/>
                  <a:pt x="3048000" y="2650603"/>
                  <a:pt x="2997843" y="2673752"/>
                </a:cubicBezTo>
                <a:cubicBezTo>
                  <a:pt x="2947686" y="2696901"/>
                  <a:pt x="2988197" y="2781782"/>
                  <a:pt x="2893671" y="2685326"/>
                </a:cubicBezTo>
                <a:cubicBezTo>
                  <a:pt x="2799145" y="2588870"/>
                  <a:pt x="2503990" y="2210764"/>
                  <a:pt x="2430684" y="2095017"/>
                </a:cubicBezTo>
                <a:cubicBezTo>
                  <a:pt x="2357378" y="1979270"/>
                  <a:pt x="2550289" y="2021711"/>
                  <a:pt x="2453833" y="1990845"/>
                </a:cubicBezTo>
                <a:cubicBezTo>
                  <a:pt x="2357377" y="1959979"/>
                  <a:pt x="1965768" y="1934900"/>
                  <a:pt x="1851950" y="1909822"/>
                </a:cubicBezTo>
                <a:cubicBezTo>
                  <a:pt x="1738132" y="1884744"/>
                  <a:pt x="1809509" y="1861594"/>
                  <a:pt x="1770927" y="1840374"/>
                </a:cubicBezTo>
                <a:cubicBezTo>
                  <a:pt x="1732345" y="1819154"/>
                  <a:pt x="1689904" y="1792146"/>
                  <a:pt x="1620456" y="1782501"/>
                </a:cubicBezTo>
                <a:cubicBezTo>
                  <a:pt x="1551008" y="1772856"/>
                  <a:pt x="1354238" y="1782501"/>
                  <a:pt x="1354238" y="1782501"/>
                </a:cubicBezTo>
                <a:cubicBezTo>
                  <a:pt x="1246208" y="1782501"/>
                  <a:pt x="1197980" y="2010136"/>
                  <a:pt x="972274" y="1782501"/>
                </a:cubicBezTo>
                <a:cubicBezTo>
                  <a:pt x="746568" y="1554866"/>
                  <a:pt x="0" y="416688"/>
                  <a:pt x="0" y="416688"/>
                </a:cubicBezTo>
                <a:lnTo>
                  <a:pt x="0" y="416688"/>
                </a:lnTo>
              </a:path>
            </a:pathLst>
          </a:custGeom>
          <a:noFill/>
          <a:ln w="1206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3" name="Connecteur droit 72"/>
          <p:cNvCxnSpPr>
            <a:stCxn id="12" idx="7"/>
          </p:cNvCxnSpPr>
          <p:nvPr/>
        </p:nvCxnSpPr>
        <p:spPr>
          <a:xfrm flipV="1">
            <a:off x="5458265" y="6596044"/>
            <a:ext cx="444813" cy="1704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V="1">
            <a:off x="4589602" y="3581798"/>
            <a:ext cx="444813" cy="1704"/>
          </a:xfrm>
          <a:prstGeom prst="line">
            <a:avLst/>
          </a:prstGeom>
          <a:ln w="85725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orme libre 71"/>
          <p:cNvSpPr/>
          <p:nvPr/>
        </p:nvSpPr>
        <p:spPr>
          <a:xfrm>
            <a:off x="4462818" y="614149"/>
            <a:ext cx="1199444" cy="2662648"/>
          </a:xfrm>
          <a:custGeom>
            <a:avLst/>
            <a:gdLst>
              <a:gd name="connsiteX0" fmla="*/ 928048 w 1199444"/>
              <a:gd name="connsiteY0" fmla="*/ 0 h 2662648"/>
              <a:gd name="connsiteX1" fmla="*/ 1173707 w 1199444"/>
              <a:gd name="connsiteY1" fmla="*/ 300251 h 2662648"/>
              <a:gd name="connsiteX2" fmla="*/ 1187355 w 1199444"/>
              <a:gd name="connsiteY2" fmla="*/ 955344 h 2662648"/>
              <a:gd name="connsiteX3" fmla="*/ 1132764 w 1199444"/>
              <a:gd name="connsiteY3" fmla="*/ 1337481 h 2662648"/>
              <a:gd name="connsiteX4" fmla="*/ 777922 w 1199444"/>
              <a:gd name="connsiteY4" fmla="*/ 1705970 h 2662648"/>
              <a:gd name="connsiteX5" fmla="*/ 545910 w 1199444"/>
              <a:gd name="connsiteY5" fmla="*/ 2074460 h 2662648"/>
              <a:gd name="connsiteX6" fmla="*/ 450376 w 1199444"/>
              <a:gd name="connsiteY6" fmla="*/ 2497541 h 2662648"/>
              <a:gd name="connsiteX7" fmla="*/ 95534 w 1199444"/>
              <a:gd name="connsiteY7" fmla="*/ 2661314 h 2662648"/>
              <a:gd name="connsiteX8" fmla="*/ 0 w 1199444"/>
              <a:gd name="connsiteY8" fmla="*/ 2579427 h 2662648"/>
              <a:gd name="connsiteX9" fmla="*/ 0 w 1199444"/>
              <a:gd name="connsiteY9" fmla="*/ 2579427 h 2662648"/>
              <a:gd name="connsiteX10" fmla="*/ 0 w 1199444"/>
              <a:gd name="connsiteY10" fmla="*/ 2579427 h 266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99444" h="2662648">
                <a:moveTo>
                  <a:pt x="928048" y="0"/>
                </a:moveTo>
                <a:cubicBezTo>
                  <a:pt x="1029268" y="70513"/>
                  <a:pt x="1130489" y="141027"/>
                  <a:pt x="1173707" y="300251"/>
                </a:cubicBezTo>
                <a:cubicBezTo>
                  <a:pt x="1216925" y="459475"/>
                  <a:pt x="1194179" y="782472"/>
                  <a:pt x="1187355" y="955344"/>
                </a:cubicBezTo>
                <a:cubicBezTo>
                  <a:pt x="1180531" y="1128216"/>
                  <a:pt x="1201003" y="1212377"/>
                  <a:pt x="1132764" y="1337481"/>
                </a:cubicBezTo>
                <a:cubicBezTo>
                  <a:pt x="1064525" y="1462585"/>
                  <a:pt x="875731" y="1583140"/>
                  <a:pt x="777922" y="1705970"/>
                </a:cubicBezTo>
                <a:cubicBezTo>
                  <a:pt x="680113" y="1828800"/>
                  <a:pt x="600501" y="1942531"/>
                  <a:pt x="545910" y="2074460"/>
                </a:cubicBezTo>
                <a:cubicBezTo>
                  <a:pt x="491319" y="2206389"/>
                  <a:pt x="525439" y="2399732"/>
                  <a:pt x="450376" y="2497541"/>
                </a:cubicBezTo>
                <a:cubicBezTo>
                  <a:pt x="375313" y="2595350"/>
                  <a:pt x="170597" y="2647666"/>
                  <a:pt x="95534" y="2661314"/>
                </a:cubicBezTo>
                <a:cubicBezTo>
                  <a:pt x="20471" y="2674962"/>
                  <a:pt x="0" y="2579427"/>
                  <a:pt x="0" y="2579427"/>
                </a:cubicBezTo>
                <a:lnTo>
                  <a:pt x="0" y="2579427"/>
                </a:lnTo>
                <a:lnTo>
                  <a:pt x="0" y="2579427"/>
                </a:lnTo>
              </a:path>
            </a:pathLst>
          </a:custGeom>
          <a:noFill/>
          <a:ln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Forme libre 75"/>
          <p:cNvSpPr/>
          <p:nvPr/>
        </p:nvSpPr>
        <p:spPr>
          <a:xfrm>
            <a:off x="4289693" y="1897039"/>
            <a:ext cx="4033070" cy="2680888"/>
          </a:xfrm>
          <a:custGeom>
            <a:avLst/>
            <a:gdLst>
              <a:gd name="connsiteX0" fmla="*/ 3325758 w 4033070"/>
              <a:gd name="connsiteY0" fmla="*/ 0 h 2680888"/>
              <a:gd name="connsiteX1" fmla="*/ 3707895 w 4033070"/>
              <a:gd name="connsiteY1" fmla="*/ 368489 h 2680888"/>
              <a:gd name="connsiteX2" fmla="*/ 3885316 w 4033070"/>
              <a:gd name="connsiteY2" fmla="*/ 900752 h 2680888"/>
              <a:gd name="connsiteX3" fmla="*/ 4021794 w 4033070"/>
              <a:gd name="connsiteY3" fmla="*/ 1255594 h 2680888"/>
              <a:gd name="connsiteX4" fmla="*/ 4008146 w 4033070"/>
              <a:gd name="connsiteY4" fmla="*/ 1528549 h 2680888"/>
              <a:gd name="connsiteX5" fmla="*/ 3871668 w 4033070"/>
              <a:gd name="connsiteY5" fmla="*/ 1528549 h 2680888"/>
              <a:gd name="connsiteX6" fmla="*/ 3748838 w 4033070"/>
              <a:gd name="connsiteY6" fmla="*/ 1555845 h 2680888"/>
              <a:gd name="connsiteX7" fmla="*/ 3312110 w 4033070"/>
              <a:gd name="connsiteY7" fmla="*/ 2197289 h 2680888"/>
              <a:gd name="connsiteX8" fmla="*/ 2793495 w 4033070"/>
              <a:gd name="connsiteY8" fmla="*/ 2361062 h 2680888"/>
              <a:gd name="connsiteX9" fmla="*/ 2206641 w 4033070"/>
              <a:gd name="connsiteY9" fmla="*/ 2524836 h 2680888"/>
              <a:gd name="connsiteX10" fmla="*/ 2001925 w 4033070"/>
              <a:gd name="connsiteY10" fmla="*/ 2661313 h 2680888"/>
              <a:gd name="connsiteX11" fmla="*/ 1537901 w 4033070"/>
              <a:gd name="connsiteY11" fmla="*/ 2074460 h 2680888"/>
              <a:gd name="connsiteX12" fmla="*/ 1537901 w 4033070"/>
              <a:gd name="connsiteY12" fmla="*/ 1897039 h 2680888"/>
              <a:gd name="connsiteX13" fmla="*/ 923752 w 4033070"/>
              <a:gd name="connsiteY13" fmla="*/ 1842448 h 2680888"/>
              <a:gd name="connsiteX14" fmla="*/ 746331 w 4033070"/>
              <a:gd name="connsiteY14" fmla="*/ 1760561 h 2680888"/>
              <a:gd name="connsiteX15" fmla="*/ 487023 w 4033070"/>
              <a:gd name="connsiteY15" fmla="*/ 1746913 h 2680888"/>
              <a:gd name="connsiteX16" fmla="*/ 336898 w 4033070"/>
              <a:gd name="connsiteY16" fmla="*/ 1842448 h 2680888"/>
              <a:gd name="connsiteX17" fmla="*/ 9352 w 4033070"/>
              <a:gd name="connsiteY17" fmla="*/ 1624083 h 2680888"/>
              <a:gd name="connsiteX18" fmla="*/ 104886 w 4033070"/>
              <a:gd name="connsiteY18" fmla="*/ 1446662 h 2680888"/>
              <a:gd name="connsiteX19" fmla="*/ 268659 w 4033070"/>
              <a:gd name="connsiteY19" fmla="*/ 1269242 h 2680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33070" h="2680888">
                <a:moveTo>
                  <a:pt x="3325758" y="0"/>
                </a:moveTo>
                <a:cubicBezTo>
                  <a:pt x="3470196" y="109182"/>
                  <a:pt x="3614635" y="218364"/>
                  <a:pt x="3707895" y="368489"/>
                </a:cubicBezTo>
                <a:cubicBezTo>
                  <a:pt x="3801155" y="518614"/>
                  <a:pt x="3833000" y="752901"/>
                  <a:pt x="3885316" y="900752"/>
                </a:cubicBezTo>
                <a:cubicBezTo>
                  <a:pt x="3937633" y="1048603"/>
                  <a:pt x="4001322" y="1150961"/>
                  <a:pt x="4021794" y="1255594"/>
                </a:cubicBezTo>
                <a:cubicBezTo>
                  <a:pt x="4042266" y="1360227"/>
                  <a:pt x="4033167" y="1483057"/>
                  <a:pt x="4008146" y="1528549"/>
                </a:cubicBezTo>
                <a:cubicBezTo>
                  <a:pt x="3983125" y="1574041"/>
                  <a:pt x="3914886" y="1524000"/>
                  <a:pt x="3871668" y="1528549"/>
                </a:cubicBezTo>
                <a:cubicBezTo>
                  <a:pt x="3828450" y="1533098"/>
                  <a:pt x="3842098" y="1444388"/>
                  <a:pt x="3748838" y="1555845"/>
                </a:cubicBezTo>
                <a:cubicBezTo>
                  <a:pt x="3655578" y="1667302"/>
                  <a:pt x="3471334" y="2063086"/>
                  <a:pt x="3312110" y="2197289"/>
                </a:cubicBezTo>
                <a:cubicBezTo>
                  <a:pt x="3152886" y="2331492"/>
                  <a:pt x="2977740" y="2306471"/>
                  <a:pt x="2793495" y="2361062"/>
                </a:cubicBezTo>
                <a:cubicBezTo>
                  <a:pt x="2609250" y="2415653"/>
                  <a:pt x="2338569" y="2474794"/>
                  <a:pt x="2206641" y="2524836"/>
                </a:cubicBezTo>
                <a:cubicBezTo>
                  <a:pt x="2074713" y="2574878"/>
                  <a:pt x="2113382" y="2736376"/>
                  <a:pt x="2001925" y="2661313"/>
                </a:cubicBezTo>
                <a:cubicBezTo>
                  <a:pt x="1890468" y="2586250"/>
                  <a:pt x="1615238" y="2201839"/>
                  <a:pt x="1537901" y="2074460"/>
                </a:cubicBezTo>
                <a:cubicBezTo>
                  <a:pt x="1460564" y="1947081"/>
                  <a:pt x="1640259" y="1935708"/>
                  <a:pt x="1537901" y="1897039"/>
                </a:cubicBezTo>
                <a:cubicBezTo>
                  <a:pt x="1435543" y="1858370"/>
                  <a:pt x="1055680" y="1865194"/>
                  <a:pt x="923752" y="1842448"/>
                </a:cubicBezTo>
                <a:cubicBezTo>
                  <a:pt x="791824" y="1819702"/>
                  <a:pt x="819119" y="1776483"/>
                  <a:pt x="746331" y="1760561"/>
                </a:cubicBezTo>
                <a:cubicBezTo>
                  <a:pt x="673543" y="1744639"/>
                  <a:pt x="555262" y="1733265"/>
                  <a:pt x="487023" y="1746913"/>
                </a:cubicBezTo>
                <a:cubicBezTo>
                  <a:pt x="418784" y="1760561"/>
                  <a:pt x="416510" y="1862920"/>
                  <a:pt x="336898" y="1842448"/>
                </a:cubicBezTo>
                <a:cubicBezTo>
                  <a:pt x="257286" y="1821976"/>
                  <a:pt x="48021" y="1690047"/>
                  <a:pt x="9352" y="1624083"/>
                </a:cubicBezTo>
                <a:cubicBezTo>
                  <a:pt x="-29317" y="1558119"/>
                  <a:pt x="61668" y="1505802"/>
                  <a:pt x="104886" y="1446662"/>
                </a:cubicBezTo>
                <a:cubicBezTo>
                  <a:pt x="148104" y="1387522"/>
                  <a:pt x="208381" y="1328382"/>
                  <a:pt x="268659" y="1269242"/>
                </a:cubicBezTo>
              </a:path>
            </a:pathLst>
          </a:cu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orme libre 80"/>
          <p:cNvSpPr/>
          <p:nvPr/>
        </p:nvSpPr>
        <p:spPr>
          <a:xfrm>
            <a:off x="3872688" y="3096745"/>
            <a:ext cx="3402161" cy="3606019"/>
          </a:xfrm>
          <a:custGeom>
            <a:avLst/>
            <a:gdLst>
              <a:gd name="connsiteX0" fmla="*/ 898112 w 3402161"/>
              <a:gd name="connsiteY0" fmla="*/ 0 h 3606019"/>
              <a:gd name="connsiteX1" fmla="*/ 532352 w 3402161"/>
              <a:gd name="connsiteY1" fmla="*/ 196947 h 3606019"/>
              <a:gd name="connsiteX2" fmla="*/ 152524 w 3402161"/>
              <a:gd name="connsiteY2" fmla="*/ 928467 h 3606019"/>
              <a:gd name="connsiteX3" fmla="*/ 25915 w 3402161"/>
              <a:gd name="connsiteY3" fmla="*/ 1645920 h 3606019"/>
              <a:gd name="connsiteX4" fmla="*/ 630826 w 3402161"/>
              <a:gd name="connsiteY4" fmla="*/ 2096086 h 3606019"/>
              <a:gd name="connsiteX5" fmla="*/ 1066924 w 3402161"/>
              <a:gd name="connsiteY5" fmla="*/ 2461846 h 3606019"/>
              <a:gd name="connsiteX6" fmla="*/ 1292007 w 3402161"/>
              <a:gd name="connsiteY6" fmla="*/ 3151163 h 3606019"/>
              <a:gd name="connsiteX7" fmla="*/ 1601497 w 3402161"/>
              <a:gd name="connsiteY7" fmla="*/ 3516923 h 3606019"/>
              <a:gd name="connsiteX8" fmla="*/ 1896918 w 3402161"/>
              <a:gd name="connsiteY8" fmla="*/ 3545058 h 3606019"/>
              <a:gd name="connsiteX9" fmla="*/ 2951995 w 3402161"/>
              <a:gd name="connsiteY9" fmla="*/ 2799470 h 3606019"/>
              <a:gd name="connsiteX10" fmla="*/ 3191146 w 3402161"/>
              <a:gd name="connsiteY10" fmla="*/ 1645920 h 3606019"/>
              <a:gd name="connsiteX11" fmla="*/ 3247417 w 3402161"/>
              <a:gd name="connsiteY11" fmla="*/ 1308295 h 3606019"/>
              <a:gd name="connsiteX12" fmla="*/ 3402161 w 3402161"/>
              <a:gd name="connsiteY12" fmla="*/ 1181686 h 3606019"/>
              <a:gd name="connsiteX13" fmla="*/ 3402161 w 3402161"/>
              <a:gd name="connsiteY13" fmla="*/ 1181686 h 360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02161" h="3606019">
                <a:moveTo>
                  <a:pt x="898112" y="0"/>
                </a:moveTo>
                <a:cubicBezTo>
                  <a:pt x="777364" y="21101"/>
                  <a:pt x="656617" y="42203"/>
                  <a:pt x="532352" y="196947"/>
                </a:cubicBezTo>
                <a:cubicBezTo>
                  <a:pt x="408087" y="351691"/>
                  <a:pt x="236930" y="686972"/>
                  <a:pt x="152524" y="928467"/>
                </a:cubicBezTo>
                <a:cubicBezTo>
                  <a:pt x="68118" y="1169962"/>
                  <a:pt x="-53802" y="1451317"/>
                  <a:pt x="25915" y="1645920"/>
                </a:cubicBezTo>
                <a:cubicBezTo>
                  <a:pt x="105632" y="1840523"/>
                  <a:pt x="457325" y="1960098"/>
                  <a:pt x="630826" y="2096086"/>
                </a:cubicBezTo>
                <a:cubicBezTo>
                  <a:pt x="804327" y="2232074"/>
                  <a:pt x="956727" y="2286000"/>
                  <a:pt x="1066924" y="2461846"/>
                </a:cubicBezTo>
                <a:cubicBezTo>
                  <a:pt x="1177121" y="2637692"/>
                  <a:pt x="1202912" y="2975317"/>
                  <a:pt x="1292007" y="3151163"/>
                </a:cubicBezTo>
                <a:cubicBezTo>
                  <a:pt x="1381102" y="3327009"/>
                  <a:pt x="1500679" y="3451274"/>
                  <a:pt x="1601497" y="3516923"/>
                </a:cubicBezTo>
                <a:cubicBezTo>
                  <a:pt x="1702316" y="3582572"/>
                  <a:pt x="1671835" y="3664634"/>
                  <a:pt x="1896918" y="3545058"/>
                </a:cubicBezTo>
                <a:cubicBezTo>
                  <a:pt x="2122001" y="3425482"/>
                  <a:pt x="2736290" y="3115993"/>
                  <a:pt x="2951995" y="2799470"/>
                </a:cubicBezTo>
                <a:cubicBezTo>
                  <a:pt x="3167700" y="2482947"/>
                  <a:pt x="3141909" y="1894449"/>
                  <a:pt x="3191146" y="1645920"/>
                </a:cubicBezTo>
                <a:cubicBezTo>
                  <a:pt x="3240383" y="1397391"/>
                  <a:pt x="3212248" y="1385667"/>
                  <a:pt x="3247417" y="1308295"/>
                </a:cubicBezTo>
                <a:cubicBezTo>
                  <a:pt x="3282586" y="1230923"/>
                  <a:pt x="3402161" y="1181686"/>
                  <a:pt x="3402161" y="1181686"/>
                </a:cubicBezTo>
                <a:lnTo>
                  <a:pt x="3402161" y="1181686"/>
                </a:lnTo>
              </a:path>
            </a:pathLst>
          </a:custGeom>
          <a:noFill/>
          <a:ln w="6350">
            <a:solidFill>
              <a:srgbClr val="002060"/>
            </a:solidFill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447266" y="363628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Forme libre 76"/>
          <p:cNvSpPr/>
          <p:nvPr/>
        </p:nvSpPr>
        <p:spPr>
          <a:xfrm>
            <a:off x="6673755" y="3151552"/>
            <a:ext cx="4030169" cy="2880758"/>
          </a:xfrm>
          <a:custGeom>
            <a:avLst/>
            <a:gdLst>
              <a:gd name="connsiteX0" fmla="*/ 3616657 w 4030169"/>
              <a:gd name="connsiteY0" fmla="*/ 42024 h 2880758"/>
              <a:gd name="connsiteX1" fmla="*/ 3712191 w 4030169"/>
              <a:gd name="connsiteY1" fmla="*/ 42024 h 2880758"/>
              <a:gd name="connsiteX2" fmla="*/ 3875964 w 4030169"/>
              <a:gd name="connsiteY2" fmla="*/ 478752 h 2880758"/>
              <a:gd name="connsiteX3" fmla="*/ 3684896 w 4030169"/>
              <a:gd name="connsiteY3" fmla="*/ 1106549 h 2880758"/>
              <a:gd name="connsiteX4" fmla="*/ 0 w 4030169"/>
              <a:gd name="connsiteY4" fmla="*/ 2880758 h 2880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169" h="2880758">
                <a:moveTo>
                  <a:pt x="3616657" y="42024"/>
                </a:moveTo>
                <a:cubicBezTo>
                  <a:pt x="3642815" y="5630"/>
                  <a:pt x="3668973" y="-30764"/>
                  <a:pt x="3712191" y="42024"/>
                </a:cubicBezTo>
                <a:cubicBezTo>
                  <a:pt x="3755409" y="114812"/>
                  <a:pt x="3880513" y="301331"/>
                  <a:pt x="3875964" y="478752"/>
                </a:cubicBezTo>
                <a:cubicBezTo>
                  <a:pt x="3871415" y="656173"/>
                  <a:pt x="4330890" y="706215"/>
                  <a:pt x="3684896" y="1106549"/>
                </a:cubicBezTo>
                <a:cubicBezTo>
                  <a:pt x="3038902" y="1506883"/>
                  <a:pt x="1519451" y="2193820"/>
                  <a:pt x="0" y="2880758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Forme libre 78"/>
          <p:cNvSpPr/>
          <p:nvPr/>
        </p:nvSpPr>
        <p:spPr>
          <a:xfrm>
            <a:off x="8338782" y="3234519"/>
            <a:ext cx="777922" cy="286603"/>
          </a:xfrm>
          <a:custGeom>
            <a:avLst/>
            <a:gdLst>
              <a:gd name="connsiteX0" fmla="*/ 0 w 777922"/>
              <a:gd name="connsiteY0" fmla="*/ 0 h 286603"/>
              <a:gd name="connsiteX1" fmla="*/ 232012 w 777922"/>
              <a:gd name="connsiteY1" fmla="*/ 191069 h 286603"/>
              <a:gd name="connsiteX2" fmla="*/ 491319 w 777922"/>
              <a:gd name="connsiteY2" fmla="*/ 163774 h 286603"/>
              <a:gd name="connsiteX3" fmla="*/ 777922 w 777922"/>
              <a:gd name="connsiteY3" fmla="*/ 286603 h 286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922" h="286603">
                <a:moveTo>
                  <a:pt x="0" y="0"/>
                </a:moveTo>
                <a:cubicBezTo>
                  <a:pt x="75063" y="81886"/>
                  <a:pt x="150126" y="163773"/>
                  <a:pt x="232012" y="191069"/>
                </a:cubicBezTo>
                <a:cubicBezTo>
                  <a:pt x="313899" y="218365"/>
                  <a:pt x="400334" y="147852"/>
                  <a:pt x="491319" y="163774"/>
                </a:cubicBezTo>
                <a:cubicBezTo>
                  <a:pt x="582304" y="179696"/>
                  <a:pt x="680113" y="233149"/>
                  <a:pt x="777922" y="286603"/>
                </a:cubicBezTo>
              </a:path>
            </a:pathLst>
          </a:cu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8190061" y="3406490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8116163" y="3145760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9033276" y="3431315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7420870" y="1682094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7573270" y="1834494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7814633" y="2186619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orme libre 70"/>
          <p:cNvSpPr/>
          <p:nvPr/>
        </p:nvSpPr>
        <p:spPr>
          <a:xfrm>
            <a:off x="3439236" y="136478"/>
            <a:ext cx="2197289" cy="2369655"/>
          </a:xfrm>
          <a:custGeom>
            <a:avLst/>
            <a:gdLst>
              <a:gd name="connsiteX0" fmla="*/ 2197289 w 2197289"/>
              <a:gd name="connsiteY0" fmla="*/ 0 h 2369655"/>
              <a:gd name="connsiteX1" fmla="*/ 1883391 w 2197289"/>
              <a:gd name="connsiteY1" fmla="*/ 286603 h 2369655"/>
              <a:gd name="connsiteX2" fmla="*/ 1924334 w 2197289"/>
              <a:gd name="connsiteY2" fmla="*/ 491319 h 2369655"/>
              <a:gd name="connsiteX3" fmla="*/ 1760561 w 2197289"/>
              <a:gd name="connsiteY3" fmla="*/ 723331 h 2369655"/>
              <a:gd name="connsiteX4" fmla="*/ 1378424 w 2197289"/>
              <a:gd name="connsiteY4" fmla="*/ 818865 h 2369655"/>
              <a:gd name="connsiteX5" fmla="*/ 1119116 w 2197289"/>
              <a:gd name="connsiteY5" fmla="*/ 968991 h 2369655"/>
              <a:gd name="connsiteX6" fmla="*/ 1037230 w 2197289"/>
              <a:gd name="connsiteY6" fmla="*/ 1037229 h 2369655"/>
              <a:gd name="connsiteX7" fmla="*/ 941695 w 2197289"/>
              <a:gd name="connsiteY7" fmla="*/ 1201003 h 2369655"/>
              <a:gd name="connsiteX8" fmla="*/ 1078173 w 2197289"/>
              <a:gd name="connsiteY8" fmla="*/ 1310185 h 2369655"/>
              <a:gd name="connsiteX9" fmla="*/ 1173707 w 2197289"/>
              <a:gd name="connsiteY9" fmla="*/ 1364776 h 2369655"/>
              <a:gd name="connsiteX10" fmla="*/ 1078173 w 2197289"/>
              <a:gd name="connsiteY10" fmla="*/ 1651379 h 2369655"/>
              <a:gd name="connsiteX11" fmla="*/ 600501 w 2197289"/>
              <a:gd name="connsiteY11" fmla="*/ 2088107 h 2369655"/>
              <a:gd name="connsiteX12" fmla="*/ 436728 w 2197289"/>
              <a:gd name="connsiteY12" fmla="*/ 2361062 h 2369655"/>
              <a:gd name="connsiteX13" fmla="*/ 0 w 2197289"/>
              <a:gd name="connsiteY13" fmla="*/ 2306471 h 2369655"/>
              <a:gd name="connsiteX14" fmla="*/ 0 w 2197289"/>
              <a:gd name="connsiteY14" fmla="*/ 2306471 h 2369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97289" h="2369655">
                <a:moveTo>
                  <a:pt x="2197289" y="0"/>
                </a:moveTo>
                <a:cubicBezTo>
                  <a:pt x="2063086" y="102358"/>
                  <a:pt x="1928883" y="204717"/>
                  <a:pt x="1883391" y="286603"/>
                </a:cubicBezTo>
                <a:cubicBezTo>
                  <a:pt x="1837899" y="368489"/>
                  <a:pt x="1944806" y="418531"/>
                  <a:pt x="1924334" y="491319"/>
                </a:cubicBezTo>
                <a:cubicBezTo>
                  <a:pt x="1903862" y="564107"/>
                  <a:pt x="1851546" y="668740"/>
                  <a:pt x="1760561" y="723331"/>
                </a:cubicBezTo>
                <a:cubicBezTo>
                  <a:pt x="1669576" y="777922"/>
                  <a:pt x="1485331" y="777922"/>
                  <a:pt x="1378424" y="818865"/>
                </a:cubicBezTo>
                <a:cubicBezTo>
                  <a:pt x="1271517" y="859808"/>
                  <a:pt x="1175982" y="932597"/>
                  <a:pt x="1119116" y="968991"/>
                </a:cubicBezTo>
                <a:cubicBezTo>
                  <a:pt x="1062250" y="1005385"/>
                  <a:pt x="1066800" y="998560"/>
                  <a:pt x="1037230" y="1037229"/>
                </a:cubicBezTo>
                <a:cubicBezTo>
                  <a:pt x="1007660" y="1075898"/>
                  <a:pt x="934871" y="1155510"/>
                  <a:pt x="941695" y="1201003"/>
                </a:cubicBezTo>
                <a:cubicBezTo>
                  <a:pt x="948519" y="1246496"/>
                  <a:pt x="1039504" y="1282889"/>
                  <a:pt x="1078173" y="1310185"/>
                </a:cubicBezTo>
                <a:cubicBezTo>
                  <a:pt x="1116842" y="1337481"/>
                  <a:pt x="1173707" y="1307910"/>
                  <a:pt x="1173707" y="1364776"/>
                </a:cubicBezTo>
                <a:cubicBezTo>
                  <a:pt x="1173707" y="1421642"/>
                  <a:pt x="1173707" y="1530824"/>
                  <a:pt x="1078173" y="1651379"/>
                </a:cubicBezTo>
                <a:cubicBezTo>
                  <a:pt x="982639" y="1771934"/>
                  <a:pt x="707408" y="1969827"/>
                  <a:pt x="600501" y="2088107"/>
                </a:cubicBezTo>
                <a:cubicBezTo>
                  <a:pt x="493594" y="2206387"/>
                  <a:pt x="536812" y="2324668"/>
                  <a:pt x="436728" y="2361062"/>
                </a:cubicBezTo>
                <a:cubicBezTo>
                  <a:pt x="336644" y="2397456"/>
                  <a:pt x="0" y="2306471"/>
                  <a:pt x="0" y="2306471"/>
                </a:cubicBezTo>
                <a:lnTo>
                  <a:pt x="0" y="2306471"/>
                </a:lnTo>
              </a:path>
            </a:pathLst>
          </a:custGeom>
          <a:noFill/>
          <a:ln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 vers le haut 79"/>
          <p:cNvSpPr/>
          <p:nvPr/>
        </p:nvSpPr>
        <p:spPr>
          <a:xfrm>
            <a:off x="4905793" y="3521122"/>
            <a:ext cx="236507" cy="300748"/>
          </a:xfrm>
          <a:prstGeom prst="upArrow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Forme libre 81"/>
          <p:cNvSpPr/>
          <p:nvPr/>
        </p:nvSpPr>
        <p:spPr>
          <a:xfrm>
            <a:off x="6359857" y="3739487"/>
            <a:ext cx="750627" cy="504967"/>
          </a:xfrm>
          <a:custGeom>
            <a:avLst/>
            <a:gdLst>
              <a:gd name="connsiteX0" fmla="*/ 0 w 750627"/>
              <a:gd name="connsiteY0" fmla="*/ 0 h 504967"/>
              <a:gd name="connsiteX1" fmla="*/ 136477 w 750627"/>
              <a:gd name="connsiteY1" fmla="*/ 95534 h 504967"/>
              <a:gd name="connsiteX2" fmla="*/ 272955 w 750627"/>
              <a:gd name="connsiteY2" fmla="*/ 13647 h 504967"/>
              <a:gd name="connsiteX3" fmla="*/ 409433 w 750627"/>
              <a:gd name="connsiteY3" fmla="*/ 40943 h 504967"/>
              <a:gd name="connsiteX4" fmla="*/ 655092 w 750627"/>
              <a:gd name="connsiteY4" fmla="*/ 218364 h 504967"/>
              <a:gd name="connsiteX5" fmla="*/ 750627 w 750627"/>
              <a:gd name="connsiteY5" fmla="*/ 504967 h 50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0627" h="504967">
                <a:moveTo>
                  <a:pt x="0" y="0"/>
                </a:moveTo>
                <a:cubicBezTo>
                  <a:pt x="45492" y="46630"/>
                  <a:pt x="90985" y="93260"/>
                  <a:pt x="136477" y="95534"/>
                </a:cubicBezTo>
                <a:cubicBezTo>
                  <a:pt x="181969" y="97808"/>
                  <a:pt x="227462" y="22745"/>
                  <a:pt x="272955" y="13647"/>
                </a:cubicBezTo>
                <a:cubicBezTo>
                  <a:pt x="318448" y="4549"/>
                  <a:pt x="345744" y="6824"/>
                  <a:pt x="409433" y="40943"/>
                </a:cubicBezTo>
                <a:cubicBezTo>
                  <a:pt x="473122" y="75062"/>
                  <a:pt x="598226" y="141027"/>
                  <a:pt x="655092" y="218364"/>
                </a:cubicBezTo>
                <a:cubicBezTo>
                  <a:pt x="711958" y="295701"/>
                  <a:pt x="731292" y="400334"/>
                  <a:pt x="750627" y="504967"/>
                </a:cubicBezTo>
              </a:path>
            </a:pathLst>
          </a:custGeom>
          <a:noFill/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Flèche vers le haut 84"/>
          <p:cNvSpPr/>
          <p:nvPr/>
        </p:nvSpPr>
        <p:spPr>
          <a:xfrm rot="14626255" flipH="1">
            <a:off x="6954772" y="3887567"/>
            <a:ext cx="234775" cy="418449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6623524" y="368605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Flèche vers le haut 86"/>
          <p:cNvSpPr/>
          <p:nvPr/>
        </p:nvSpPr>
        <p:spPr>
          <a:xfrm rot="6514442" flipH="1">
            <a:off x="8855229" y="3035722"/>
            <a:ext cx="253728" cy="35261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Flèche vers le haut 87"/>
          <p:cNvSpPr/>
          <p:nvPr/>
        </p:nvSpPr>
        <p:spPr>
          <a:xfrm rot="3375782" flipH="1">
            <a:off x="2412660" y="2302113"/>
            <a:ext cx="325267" cy="35406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iangle isocèle 82"/>
          <p:cNvSpPr/>
          <p:nvPr/>
        </p:nvSpPr>
        <p:spPr>
          <a:xfrm>
            <a:off x="2606695" y="258284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Triangle isocèle 89"/>
          <p:cNvSpPr/>
          <p:nvPr/>
        </p:nvSpPr>
        <p:spPr>
          <a:xfrm>
            <a:off x="2745450" y="2912294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Triangle isocèle 90"/>
          <p:cNvSpPr/>
          <p:nvPr/>
        </p:nvSpPr>
        <p:spPr>
          <a:xfrm>
            <a:off x="10098410" y="1888451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Triangle isocèle 91"/>
          <p:cNvSpPr/>
          <p:nvPr/>
        </p:nvSpPr>
        <p:spPr>
          <a:xfrm>
            <a:off x="2801618" y="3198106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Triangle isocèle 92"/>
          <p:cNvSpPr/>
          <p:nvPr/>
        </p:nvSpPr>
        <p:spPr>
          <a:xfrm>
            <a:off x="6754818" y="4946056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Triangle isocèle 93"/>
          <p:cNvSpPr/>
          <p:nvPr/>
        </p:nvSpPr>
        <p:spPr>
          <a:xfrm>
            <a:off x="6825542" y="561076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Étoile à 6 branches 98"/>
          <p:cNvSpPr/>
          <p:nvPr/>
        </p:nvSpPr>
        <p:spPr>
          <a:xfrm>
            <a:off x="5085955" y="3659873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Étoile à 6 branches 99"/>
          <p:cNvSpPr/>
          <p:nvPr/>
        </p:nvSpPr>
        <p:spPr>
          <a:xfrm>
            <a:off x="6356722" y="3689030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2744667" y="2204463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4766148" y="3298388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Ellipse 102"/>
          <p:cNvSpPr/>
          <p:nvPr/>
        </p:nvSpPr>
        <p:spPr>
          <a:xfrm>
            <a:off x="5025795" y="3311676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/>
          <p:cNvSpPr/>
          <p:nvPr/>
        </p:nvSpPr>
        <p:spPr>
          <a:xfrm>
            <a:off x="2324815" y="2028853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ZoneTexte 85"/>
          <p:cNvSpPr txBox="1"/>
          <p:nvPr/>
        </p:nvSpPr>
        <p:spPr>
          <a:xfrm>
            <a:off x="10344069" y="1682094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Samoa </a:t>
            </a:r>
          </a:p>
          <a:p>
            <a:r>
              <a:rPr lang="fr-FR" sz="900" dirty="0"/>
              <a:t>Vanuatu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6973661" y="5427522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Maurice</a:t>
            </a:r>
          </a:p>
        </p:txBody>
      </p:sp>
      <p:sp>
        <p:nvSpPr>
          <p:cNvPr id="109" name="ZoneTexte 108"/>
          <p:cNvSpPr txBox="1"/>
          <p:nvPr/>
        </p:nvSpPr>
        <p:spPr>
          <a:xfrm>
            <a:off x="4411208" y="2686506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Rotterdam</a:t>
            </a:r>
          </a:p>
        </p:txBody>
      </p:sp>
      <p:sp>
        <p:nvSpPr>
          <p:cNvPr id="110" name="ZoneTexte 109"/>
          <p:cNvSpPr txBox="1"/>
          <p:nvPr/>
        </p:nvSpPr>
        <p:spPr>
          <a:xfrm>
            <a:off x="6257595" y="4882229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Seychelles 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2732017" y="2547982"/>
            <a:ext cx="6094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Bahamas</a:t>
            </a:r>
          </a:p>
        </p:txBody>
      </p:sp>
      <p:sp>
        <p:nvSpPr>
          <p:cNvPr id="112" name="ZoneTexte 111"/>
          <p:cNvSpPr txBox="1"/>
          <p:nvPr/>
        </p:nvSpPr>
        <p:spPr>
          <a:xfrm>
            <a:off x="2788612" y="2426477"/>
            <a:ext cx="4860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Miami</a:t>
            </a:r>
          </a:p>
        </p:txBody>
      </p:sp>
      <p:sp>
        <p:nvSpPr>
          <p:cNvPr id="113" name="ZoneTexte 112"/>
          <p:cNvSpPr txBox="1"/>
          <p:nvPr/>
        </p:nvSpPr>
        <p:spPr>
          <a:xfrm>
            <a:off x="1493666" y="2549359"/>
            <a:ext cx="5613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Panama</a:t>
            </a:r>
          </a:p>
        </p:txBody>
      </p:sp>
      <p:sp>
        <p:nvSpPr>
          <p:cNvPr id="114" name="ZoneTexte 113"/>
          <p:cNvSpPr txBox="1"/>
          <p:nvPr/>
        </p:nvSpPr>
        <p:spPr>
          <a:xfrm>
            <a:off x="4248799" y="3287020"/>
            <a:ext cx="65434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Barcelone</a:t>
            </a:r>
          </a:p>
        </p:txBody>
      </p:sp>
      <p:sp>
        <p:nvSpPr>
          <p:cNvPr id="115" name="ZoneTexte 114"/>
          <p:cNvSpPr txBox="1"/>
          <p:nvPr/>
        </p:nvSpPr>
        <p:spPr>
          <a:xfrm>
            <a:off x="4098402" y="3722079"/>
            <a:ext cx="5998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Gibraltar</a:t>
            </a:r>
          </a:p>
        </p:txBody>
      </p:sp>
      <p:sp>
        <p:nvSpPr>
          <p:cNvPr id="116" name="ZoneTexte 115"/>
          <p:cNvSpPr txBox="1"/>
          <p:nvPr/>
        </p:nvSpPr>
        <p:spPr>
          <a:xfrm>
            <a:off x="6178102" y="3532658"/>
            <a:ext cx="4587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Dubaï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770860" y="3800726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ZoneTexte 118"/>
          <p:cNvSpPr txBox="1"/>
          <p:nvPr/>
        </p:nvSpPr>
        <p:spPr>
          <a:xfrm>
            <a:off x="5737319" y="3534947"/>
            <a:ext cx="4267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Suez </a:t>
            </a:r>
          </a:p>
        </p:txBody>
      </p:sp>
      <p:sp>
        <p:nvSpPr>
          <p:cNvPr id="120" name="ZoneTexte 119"/>
          <p:cNvSpPr txBox="1"/>
          <p:nvPr/>
        </p:nvSpPr>
        <p:spPr>
          <a:xfrm>
            <a:off x="5589583" y="3142720"/>
            <a:ext cx="6591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Bosphore </a:t>
            </a:r>
          </a:p>
        </p:txBody>
      </p:sp>
      <p:sp>
        <p:nvSpPr>
          <p:cNvPr id="121" name="ZoneTexte 120"/>
          <p:cNvSpPr txBox="1"/>
          <p:nvPr/>
        </p:nvSpPr>
        <p:spPr>
          <a:xfrm>
            <a:off x="6466477" y="3443907"/>
            <a:ext cx="5004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Ormuz</a:t>
            </a:r>
          </a:p>
        </p:txBody>
      </p:sp>
      <p:sp>
        <p:nvSpPr>
          <p:cNvPr id="122" name="ZoneTexte 121"/>
          <p:cNvSpPr txBox="1"/>
          <p:nvPr/>
        </p:nvSpPr>
        <p:spPr>
          <a:xfrm>
            <a:off x="7502909" y="3226645"/>
            <a:ext cx="68320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Singapour 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7057340" y="1537590"/>
            <a:ext cx="5485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Ningbo </a:t>
            </a:r>
          </a:p>
        </p:txBody>
      </p:sp>
      <p:sp>
        <p:nvSpPr>
          <p:cNvPr id="89" name="ZoneTexte 88"/>
          <p:cNvSpPr txBox="1"/>
          <p:nvPr/>
        </p:nvSpPr>
        <p:spPr>
          <a:xfrm>
            <a:off x="3176223" y="1063139"/>
            <a:ext cx="1123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Amérique du Nord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7528531" y="968001"/>
            <a:ext cx="1123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Chine et</a:t>
            </a:r>
          </a:p>
          <a:p>
            <a:pPr algn="ctr"/>
            <a:r>
              <a:rPr lang="fr-FR" dirty="0"/>
              <a:t>Asie de l’est 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4276920" y="2417776"/>
            <a:ext cx="1123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Europe</a:t>
            </a:r>
          </a:p>
        </p:txBody>
      </p:sp>
      <p:sp>
        <p:nvSpPr>
          <p:cNvPr id="127" name="ZoneTexte 126"/>
          <p:cNvSpPr txBox="1"/>
          <p:nvPr/>
        </p:nvSpPr>
        <p:spPr>
          <a:xfrm>
            <a:off x="2092630" y="4838910"/>
            <a:ext cx="4443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Brésil</a:t>
            </a:r>
          </a:p>
        </p:txBody>
      </p:sp>
      <p:sp>
        <p:nvSpPr>
          <p:cNvPr id="128" name="ZoneTexte 127"/>
          <p:cNvSpPr txBox="1"/>
          <p:nvPr/>
        </p:nvSpPr>
        <p:spPr>
          <a:xfrm>
            <a:off x="5293082" y="6341107"/>
            <a:ext cx="8996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Afrique du sud </a:t>
            </a:r>
          </a:p>
        </p:txBody>
      </p:sp>
      <p:sp>
        <p:nvSpPr>
          <p:cNvPr id="98" name="Rectangle 97"/>
          <p:cNvSpPr/>
          <p:nvPr/>
        </p:nvSpPr>
        <p:spPr>
          <a:xfrm>
            <a:off x="7466206" y="5762699"/>
            <a:ext cx="356445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Mers et océans : des espaces de circulation dans la mondialisation</a:t>
            </a:r>
            <a:endParaRPr lang="fr-FR" sz="3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30" name="ZoneTexte 129"/>
          <p:cNvSpPr txBox="1"/>
          <p:nvPr/>
        </p:nvSpPr>
        <p:spPr>
          <a:xfrm>
            <a:off x="8112274" y="3485307"/>
            <a:ext cx="6067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Détroit de Malacca</a:t>
            </a:r>
          </a:p>
        </p:txBody>
      </p:sp>
      <p:sp>
        <p:nvSpPr>
          <p:cNvPr id="131" name="Étoile à 6 branches 130"/>
          <p:cNvSpPr/>
          <p:nvPr/>
        </p:nvSpPr>
        <p:spPr>
          <a:xfrm>
            <a:off x="8287599" y="3328681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293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5218" y="27297"/>
            <a:ext cx="11386782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/>
              <a:t>I Ils sont parcourus par les flux de la mondialisation …</a:t>
            </a:r>
          </a:p>
          <a:p>
            <a:pPr marL="342900" lvl="0" indent="-342900">
              <a:buAutoNum type="alphaLcParenR"/>
            </a:pPr>
            <a:r>
              <a:rPr lang="fr-FR" sz="1900" u="sng" dirty="0"/>
              <a:t>de marchandises, ... </a:t>
            </a:r>
          </a:p>
          <a:p>
            <a:pPr lvl="0"/>
            <a:r>
              <a:rPr lang="fr-FR" sz="1900" dirty="0"/>
              <a:t>Les Principales routes maritimes de marchandises forment l’anneau mondial ou ring mondial. 85 à 90% du commerce mondial transitent par la mer                   : routes secondaires </a:t>
            </a:r>
          </a:p>
          <a:p>
            <a:pPr lvl="0"/>
            <a:r>
              <a:rPr lang="fr-FR" sz="1900" dirty="0"/>
              <a:t>Principales routes maritimes des hydrocarbures. </a:t>
            </a:r>
            <a:r>
              <a:rPr lang="fr-FR" sz="1900" b="1" dirty="0"/>
              <a:t>Les flux pétroliers se dirigent des pays producteurs vers les pays développés et les économies émergeantes.</a:t>
            </a:r>
          </a:p>
          <a:p>
            <a:pPr lvl="0"/>
            <a:r>
              <a:rPr lang="fr-FR" sz="1900" dirty="0"/>
              <a:t>Nouvelles routes maritimes polaires</a:t>
            </a:r>
          </a:p>
          <a:p>
            <a:pPr lvl="0"/>
            <a:r>
              <a:rPr lang="fr-FR" sz="1900" u="sng" dirty="0"/>
              <a:t>b) De capitaux </a:t>
            </a:r>
          </a:p>
          <a:p>
            <a:pPr lvl="0"/>
            <a:r>
              <a:rPr lang="fr-FR" sz="1900" dirty="0"/>
              <a:t>Exemple de paradis fiscal insulaire. </a:t>
            </a:r>
          </a:p>
          <a:p>
            <a:pPr lvl="0"/>
            <a:r>
              <a:rPr lang="fr-FR" sz="1900" u="sng" dirty="0"/>
              <a:t>c) De personnes </a:t>
            </a:r>
          </a:p>
          <a:p>
            <a:pPr lvl="0"/>
            <a:r>
              <a:rPr lang="fr-FR" sz="1900" dirty="0"/>
              <a:t>Exemples des principaux ports de croisières dans le monde </a:t>
            </a:r>
          </a:p>
          <a:p>
            <a:pPr lvl="0"/>
            <a:r>
              <a:rPr lang="fr-FR" sz="1900" dirty="0"/>
              <a:t>Exemples de flux migratoires maritimes</a:t>
            </a:r>
          </a:p>
          <a:p>
            <a:r>
              <a:rPr lang="fr-FR" sz="1900" dirty="0"/>
              <a:t>d</a:t>
            </a:r>
            <a:r>
              <a:rPr lang="fr-FR" sz="1900" u="sng" dirty="0"/>
              <a:t>) d’informations </a:t>
            </a:r>
          </a:p>
          <a:p>
            <a:r>
              <a:rPr lang="fr-FR" sz="1900" dirty="0"/>
              <a:t>Principaux câbles sous-marins. </a:t>
            </a:r>
          </a:p>
          <a:p>
            <a:r>
              <a:rPr lang="fr-FR" sz="1900" b="1" dirty="0"/>
              <a:t>II Les flux déterminent une géographie des routes et des échanges à l'image d'une mondialisation inégale.</a:t>
            </a:r>
          </a:p>
          <a:p>
            <a:r>
              <a:rPr lang="fr-FR" sz="1900" b="1" dirty="0"/>
              <a:t> </a:t>
            </a:r>
            <a:r>
              <a:rPr lang="fr-FR" sz="1900" dirty="0"/>
              <a:t>Principaux lieux de production et de consommation. .  </a:t>
            </a:r>
            <a:r>
              <a:rPr lang="fr-FR" sz="1900" b="1" dirty="0"/>
              <a:t>L'Asie orientale, l'Europe et l'Amérique du Nord qui représentent 85 % du commerce mondial.</a:t>
            </a:r>
            <a:r>
              <a:rPr lang="fr-FR" sz="1900" dirty="0"/>
              <a:t> </a:t>
            </a:r>
          </a:p>
          <a:p>
            <a:r>
              <a:rPr lang="fr-FR" sz="1900" dirty="0"/>
              <a:t>Zones de piraterie</a:t>
            </a:r>
          </a:p>
          <a:p>
            <a:r>
              <a:rPr lang="fr-FR" sz="1900" dirty="0"/>
              <a:t>Principales façades maritimes</a:t>
            </a:r>
          </a:p>
          <a:p>
            <a:r>
              <a:rPr lang="fr-FR" sz="1900" dirty="0"/>
              <a:t>Façades maritimes secondaires </a:t>
            </a:r>
          </a:p>
          <a:p>
            <a:r>
              <a:rPr lang="fr-FR" sz="1900" dirty="0"/>
              <a:t>Ports majeurs </a:t>
            </a:r>
          </a:p>
          <a:p>
            <a:r>
              <a:rPr lang="fr-FR" sz="1900" dirty="0"/>
              <a:t>Hubs portuaires </a:t>
            </a:r>
          </a:p>
          <a:p>
            <a:r>
              <a:rPr lang="fr-FR" sz="1900" dirty="0"/>
              <a:t>Passages stratégiques</a:t>
            </a:r>
          </a:p>
        </p:txBody>
      </p:sp>
      <p:cxnSp>
        <p:nvCxnSpPr>
          <p:cNvPr id="4" name="Connecteur droit 3"/>
          <p:cNvCxnSpPr/>
          <p:nvPr/>
        </p:nvCxnSpPr>
        <p:spPr>
          <a:xfrm flipV="1">
            <a:off x="0" y="696036"/>
            <a:ext cx="709684" cy="13648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8238" y="1310185"/>
            <a:ext cx="682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riangle isocèle 6"/>
          <p:cNvSpPr/>
          <p:nvPr/>
        </p:nvSpPr>
        <p:spPr>
          <a:xfrm>
            <a:off x="272956" y="2420979"/>
            <a:ext cx="245659" cy="214945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52768" y="3029804"/>
            <a:ext cx="250768" cy="273234"/>
          </a:xfrm>
          <a:prstGeom prst="ellipse">
            <a:avLst/>
          </a:prstGeom>
          <a:solidFill>
            <a:srgbClr val="92D05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cxnSpLocks/>
          </p:cNvCxnSpPr>
          <p:nvPr/>
        </p:nvCxnSpPr>
        <p:spPr>
          <a:xfrm>
            <a:off x="93290" y="1964168"/>
            <a:ext cx="616394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4011117"/>
            <a:ext cx="709684" cy="13648"/>
          </a:xfrm>
          <a:prstGeom prst="line">
            <a:avLst/>
          </a:prstGeom>
          <a:ln w="793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133207" y="4215155"/>
            <a:ext cx="552450" cy="561837"/>
          </a:xfrm>
          <a:prstGeom prst="ellipse">
            <a:avLst/>
          </a:prstGeom>
          <a:solidFill>
            <a:schemeClr val="accent6">
              <a:lumMod val="20000"/>
              <a:lumOff val="8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139463" y="4900496"/>
            <a:ext cx="587138" cy="404921"/>
            <a:chOff x="11360412" y="2321169"/>
            <a:chExt cx="675249" cy="667164"/>
          </a:xfrm>
        </p:grpSpPr>
        <p:sp>
          <p:nvSpPr>
            <p:cNvPr id="13" name="Ellipse 12"/>
            <p:cNvSpPr/>
            <p:nvPr/>
          </p:nvSpPr>
          <p:spPr>
            <a:xfrm>
              <a:off x="11360412" y="2321169"/>
              <a:ext cx="675249" cy="66716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11452313" y="2389837"/>
              <a:ext cx="506606" cy="520704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11535724" y="2482843"/>
              <a:ext cx="324623" cy="349343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16" name="Connecteur droit 15"/>
          <p:cNvCxnSpPr/>
          <p:nvPr/>
        </p:nvCxnSpPr>
        <p:spPr>
          <a:xfrm flipV="1">
            <a:off x="199209" y="5428921"/>
            <a:ext cx="486448" cy="61942"/>
          </a:xfrm>
          <a:prstGeom prst="line">
            <a:avLst/>
          </a:prstGeom>
          <a:ln w="857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201481" y="5676857"/>
            <a:ext cx="486448" cy="61942"/>
          </a:xfrm>
          <a:prstGeom prst="line">
            <a:avLst/>
          </a:prstGeom>
          <a:ln w="8572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291899" y="5898387"/>
            <a:ext cx="250768" cy="273234"/>
          </a:xfrm>
          <a:prstGeom prst="ellipse">
            <a:avLst/>
          </a:prstGeom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Étoile à 6 branches 19"/>
          <p:cNvSpPr/>
          <p:nvPr/>
        </p:nvSpPr>
        <p:spPr>
          <a:xfrm>
            <a:off x="291899" y="6263273"/>
            <a:ext cx="166391" cy="191068"/>
          </a:xfrm>
          <a:prstGeom prst="star6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299327" y="6604471"/>
            <a:ext cx="133704" cy="1358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Flèche vers le haut 21"/>
          <p:cNvSpPr/>
          <p:nvPr/>
        </p:nvSpPr>
        <p:spPr>
          <a:xfrm rot="3375782" flipH="1">
            <a:off x="274116" y="3388244"/>
            <a:ext cx="325267" cy="354060"/>
          </a:xfrm>
          <a:prstGeom prst="upArrow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D7491D3-09EA-C6D0-72A1-6FD0DCEABD9D}"/>
              </a:ext>
            </a:extLst>
          </p:cNvPr>
          <p:cNvCxnSpPr/>
          <p:nvPr/>
        </p:nvCxnSpPr>
        <p:spPr>
          <a:xfrm flipV="1">
            <a:off x="5050972" y="1122756"/>
            <a:ext cx="709684" cy="1364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833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205</Words>
  <Application>Microsoft Office PowerPoint</Application>
  <PresentationFormat>Grand écran</PresentationFormat>
  <Paragraphs>44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Manuel Nérée</cp:lastModifiedBy>
  <cp:revision>28</cp:revision>
  <cp:lastPrinted>2024-03-05T12:44:16Z</cp:lastPrinted>
  <dcterms:created xsi:type="dcterms:W3CDTF">2023-07-16T15:18:42Z</dcterms:created>
  <dcterms:modified xsi:type="dcterms:W3CDTF">2025-12-08T19:31:35Z</dcterms:modified>
</cp:coreProperties>
</file>