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ECE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0" d="100"/>
          <a:sy n="110" d="100"/>
        </p:scale>
        <p:origin x="-1548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604E-2C12-46FC-8F78-6BD356088BAE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7675-7279-41BA-A4D9-F4CCDB9318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604E-2C12-46FC-8F78-6BD356088BAE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7675-7279-41BA-A4D9-F4CCDB9318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604E-2C12-46FC-8F78-6BD356088BAE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7675-7279-41BA-A4D9-F4CCDB9318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604E-2C12-46FC-8F78-6BD356088BAE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7675-7279-41BA-A4D9-F4CCDB9318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604E-2C12-46FC-8F78-6BD356088BAE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7675-7279-41BA-A4D9-F4CCDB9318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604E-2C12-46FC-8F78-6BD356088BAE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7675-7279-41BA-A4D9-F4CCDB9318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604E-2C12-46FC-8F78-6BD356088BAE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7675-7279-41BA-A4D9-F4CCDB9318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604E-2C12-46FC-8F78-6BD356088BAE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7675-7279-41BA-A4D9-F4CCDB9318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604E-2C12-46FC-8F78-6BD356088BAE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7675-7279-41BA-A4D9-F4CCDB9318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604E-2C12-46FC-8F78-6BD356088BAE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7675-7279-41BA-A4D9-F4CCDB9318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F604E-2C12-46FC-8F78-6BD356088BAE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97675-7279-41BA-A4D9-F4CCDB9318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F604E-2C12-46FC-8F78-6BD356088BAE}" type="datetimeFigureOut">
              <a:rPr lang="fr-FR" smtClean="0"/>
              <a:pPr/>
              <a:t>09/05/2016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97675-7279-41BA-A4D9-F4CCDB9318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erodeconduite.net/dp/zdc_docteurfolamour.pdf" TargetMode="External"/><Relationship Id="rId2" Type="http://schemas.openxmlformats.org/officeDocument/2006/relationships/hyperlink" Target="http://www.transmettrelecinema.com/film/docteur-folamour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ubiqwity.com/ubik1/ubik1access/cahiers/premiere/histoire/5experiencecombattante/experiencecombattantelecon2016.htm" TargetMode="External"/><Relationship Id="rId5" Type="http://schemas.openxmlformats.org/officeDocument/2006/relationships/hyperlink" Target="http://www.ubiqwity.com/ubik1/ubik1access/cahiers/terminale/terminaleS/histoire/2cheminpuissance/FullMetalJacketsynthese.htm" TargetMode="External"/><Relationship Id="rId4" Type="http://schemas.openxmlformats.org/officeDocument/2006/relationships/hyperlink" Target="http://www.cinematheque.fr/expositions-virtuelles/kubrick/item.php?id=2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Dr-Strangelove-Nuclear-Bomb-Effects-Computer-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942975"/>
            <a:ext cx="7620000" cy="497205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571472" y="6215082"/>
            <a:ext cx="8065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Peter Sellers jouant le personnage éponyme du film </a:t>
            </a:r>
            <a:r>
              <a:rPr lang="fr-FR" i="1" dirty="0" smtClean="0"/>
              <a:t>Dr </a:t>
            </a:r>
            <a:r>
              <a:rPr lang="fr-FR" i="1" dirty="0" err="1" smtClean="0"/>
              <a:t>Folamour</a:t>
            </a:r>
            <a:r>
              <a:rPr lang="fr-FR" i="1" dirty="0" smtClean="0"/>
              <a:t> </a:t>
            </a:r>
            <a:r>
              <a:rPr lang="fr-FR" dirty="0" smtClean="0"/>
              <a:t>de Stanley Kubrick</a:t>
            </a:r>
            <a:endParaRPr lang="fr-F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Dr-Strangelove-Nuclear-Bomb-Effects-Computer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966787"/>
            <a:ext cx="7620000" cy="4924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 descr="Dr-Strangelove-Nuclear-Bomb-Effects-Computer-1.jpg"/>
          <p:cNvPicPr>
            <a:picLocks noChangeAspect="1"/>
          </p:cNvPicPr>
          <p:nvPr/>
        </p:nvPicPr>
        <p:blipFill>
          <a:blip r:embed="rId2"/>
          <a:srcRect l="15312" t="12098" r="17187" b="12098"/>
          <a:stretch>
            <a:fillRect/>
          </a:stretch>
        </p:blipFill>
        <p:spPr>
          <a:xfrm>
            <a:off x="759835" y="0"/>
            <a:ext cx="7481454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Image 38" descr="Dr-Strangelove-Nuclear-Bomb-Effects-Computer-1.jpg"/>
          <p:cNvPicPr>
            <a:picLocks noChangeAspect="1"/>
          </p:cNvPicPr>
          <p:nvPr/>
        </p:nvPicPr>
        <p:blipFill>
          <a:blip r:embed="rId2"/>
          <a:srcRect l="15312" t="12098" r="17187" b="12098"/>
          <a:stretch>
            <a:fillRect/>
          </a:stretch>
        </p:blipFill>
        <p:spPr>
          <a:xfrm>
            <a:off x="759835" y="0"/>
            <a:ext cx="7481454" cy="6858000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 rot="780000">
            <a:off x="1214502" y="10"/>
            <a:ext cx="6858048" cy="6858000"/>
          </a:xfrm>
          <a:prstGeom prst="ellipse">
            <a:avLst/>
          </a:prstGeom>
          <a:solidFill>
            <a:srgbClr val="EDECE7"/>
          </a:solidFill>
          <a:ln>
            <a:solidFill>
              <a:srgbClr val="EDEC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4" name="ZoneTexte 43"/>
          <p:cNvSpPr txBox="1"/>
          <p:nvPr/>
        </p:nvSpPr>
        <p:spPr>
          <a:xfrm>
            <a:off x="4214810" y="-71462"/>
            <a:ext cx="901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latin typeface="Arial Narrow" pitchFamily="34" charset="0"/>
              </a:rPr>
              <a:t>Humanité</a:t>
            </a:r>
            <a:endParaRPr lang="fr-FR" sz="1600" dirty="0">
              <a:latin typeface="Arial Narrow" pitchFamily="34" charset="0"/>
            </a:endParaRPr>
          </a:p>
        </p:txBody>
      </p:sp>
      <p:sp>
        <p:nvSpPr>
          <p:cNvPr id="52" name="ZoneTexte 51"/>
          <p:cNvSpPr txBox="1"/>
          <p:nvPr/>
        </p:nvSpPr>
        <p:spPr>
          <a:xfrm rot="1657873">
            <a:off x="5647040" y="257565"/>
            <a:ext cx="752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latin typeface="Arial Narrow" pitchFamily="34" charset="0"/>
              </a:rPr>
              <a:t>Femme</a:t>
            </a:r>
            <a:endParaRPr lang="fr-FR" sz="1600" dirty="0">
              <a:latin typeface="Arial Narrow" pitchFamily="34" charset="0"/>
            </a:endParaRPr>
          </a:p>
        </p:txBody>
      </p:sp>
      <p:sp>
        <p:nvSpPr>
          <p:cNvPr id="55" name="ZoneTexte 54"/>
          <p:cNvSpPr txBox="1"/>
          <p:nvPr/>
        </p:nvSpPr>
        <p:spPr>
          <a:xfrm rot="2865283">
            <a:off x="6733507" y="992456"/>
            <a:ext cx="6783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latin typeface="Arial Narrow" pitchFamily="34" charset="0"/>
                <a:cs typeface="Arial" pitchFamily="34" charset="0"/>
              </a:rPr>
              <a:t>Pureté</a:t>
            </a:r>
            <a:endParaRPr lang="fr-FR" sz="16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56" name="ZoneTexte 55"/>
          <p:cNvSpPr txBox="1"/>
          <p:nvPr/>
        </p:nvSpPr>
        <p:spPr>
          <a:xfrm rot="4325861">
            <a:off x="7401020" y="2027302"/>
            <a:ext cx="7537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latin typeface="Arial Narrow" pitchFamily="34" charset="0"/>
                <a:cs typeface="Arial" pitchFamily="34" charset="0"/>
              </a:rPr>
              <a:t>Paradis</a:t>
            </a:r>
            <a:endParaRPr lang="fr-FR" sz="16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57" name="ZoneTexte 56"/>
          <p:cNvSpPr txBox="1"/>
          <p:nvPr/>
        </p:nvSpPr>
        <p:spPr>
          <a:xfrm rot="5400000">
            <a:off x="7701054" y="3290541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latin typeface="Arial Narrow" pitchFamily="34" charset="0"/>
                <a:cs typeface="Arial" pitchFamily="34" charset="0"/>
              </a:rPr>
              <a:t>URSS</a:t>
            </a:r>
            <a:endParaRPr lang="fr-FR" sz="16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58" name="ZoneTexte 57"/>
          <p:cNvSpPr txBox="1"/>
          <p:nvPr/>
        </p:nvSpPr>
        <p:spPr>
          <a:xfrm rot="6892894">
            <a:off x="7213387" y="4640820"/>
            <a:ext cx="9861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latin typeface="Arial Narrow" pitchFamily="34" charset="0"/>
                <a:cs typeface="Arial" pitchFamily="34" charset="0"/>
              </a:rPr>
              <a:t>Coercition </a:t>
            </a:r>
            <a:endParaRPr lang="fr-FR" sz="16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59" name="ZoneTexte 58"/>
          <p:cNvSpPr txBox="1"/>
          <p:nvPr/>
        </p:nvSpPr>
        <p:spPr>
          <a:xfrm rot="8173181">
            <a:off x="6539562" y="5765414"/>
            <a:ext cx="752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latin typeface="Arial Narrow" pitchFamily="34" charset="0"/>
                <a:cs typeface="Arial" pitchFamily="34" charset="0"/>
              </a:rPr>
              <a:t>Réalité </a:t>
            </a:r>
            <a:endParaRPr lang="fr-FR" sz="16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60" name="ZoneTexte 59"/>
          <p:cNvSpPr txBox="1"/>
          <p:nvPr/>
        </p:nvSpPr>
        <p:spPr>
          <a:xfrm rot="9414277">
            <a:off x="5617211" y="6378271"/>
            <a:ext cx="5196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latin typeface="Arial Narrow" pitchFamily="34" charset="0"/>
                <a:cs typeface="Arial" pitchFamily="34" charset="0"/>
              </a:rPr>
              <a:t>Mort</a:t>
            </a:r>
            <a:endParaRPr lang="fr-FR" sz="16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61" name="ZoneTexte 60"/>
          <p:cNvSpPr txBox="1"/>
          <p:nvPr/>
        </p:nvSpPr>
        <p:spPr>
          <a:xfrm rot="10800000">
            <a:off x="4130794" y="6590907"/>
            <a:ext cx="8178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latin typeface="Arial Narrow" pitchFamily="34" charset="0"/>
                <a:cs typeface="Arial" pitchFamily="34" charset="0"/>
              </a:rPr>
              <a:t>Machine</a:t>
            </a:r>
            <a:endParaRPr lang="fr-FR" sz="16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62" name="ZoneTexte 61"/>
          <p:cNvSpPr txBox="1"/>
          <p:nvPr/>
        </p:nvSpPr>
        <p:spPr>
          <a:xfrm rot="12353753">
            <a:off x="2887265" y="6286435"/>
            <a:ext cx="7713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latin typeface="Arial Narrow" pitchFamily="34" charset="0"/>
                <a:cs typeface="Arial" pitchFamily="34" charset="0"/>
              </a:rPr>
              <a:t>Homme</a:t>
            </a:r>
            <a:endParaRPr lang="fr-FR" sz="16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63" name="ZoneTexte 62"/>
          <p:cNvSpPr txBox="1"/>
          <p:nvPr/>
        </p:nvSpPr>
        <p:spPr>
          <a:xfrm rot="13600135">
            <a:off x="1767112" y="5489315"/>
            <a:ext cx="8451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latin typeface="Arial Narrow" pitchFamily="34" charset="0"/>
                <a:cs typeface="Arial" pitchFamily="34" charset="0"/>
              </a:rPr>
              <a:t>Impureté</a:t>
            </a:r>
            <a:endParaRPr lang="fr-FR" sz="16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64" name="ZoneTexte 63"/>
          <p:cNvSpPr txBox="1"/>
          <p:nvPr/>
        </p:nvSpPr>
        <p:spPr>
          <a:xfrm rot="14827285">
            <a:off x="1236648" y="4388790"/>
            <a:ext cx="5854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latin typeface="Arial Narrow" pitchFamily="34" charset="0"/>
                <a:cs typeface="Arial" pitchFamily="34" charset="0"/>
              </a:rPr>
              <a:t>Enfer</a:t>
            </a:r>
            <a:endParaRPr lang="fr-FR" sz="16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65" name="ZoneTexte 64"/>
          <p:cNvSpPr txBox="1"/>
          <p:nvPr/>
        </p:nvSpPr>
        <p:spPr>
          <a:xfrm rot="16200000">
            <a:off x="850629" y="3130788"/>
            <a:ext cx="9605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latin typeface="Arial Narrow" pitchFamily="34" charset="0"/>
                <a:cs typeface="Arial" pitchFamily="34" charset="0"/>
              </a:rPr>
              <a:t>Etats-Unis</a:t>
            </a:r>
            <a:endParaRPr lang="fr-FR" sz="16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66" name="ZoneTexte 65"/>
          <p:cNvSpPr txBox="1"/>
          <p:nvPr/>
        </p:nvSpPr>
        <p:spPr>
          <a:xfrm rot="17385040">
            <a:off x="1056612" y="1954138"/>
            <a:ext cx="1053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latin typeface="Arial Narrow" pitchFamily="34" charset="0"/>
                <a:cs typeface="Arial" pitchFamily="34" charset="0"/>
              </a:rPr>
              <a:t>Dissuasion </a:t>
            </a:r>
            <a:endParaRPr lang="fr-FR" sz="16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67" name="ZoneTexte 66"/>
          <p:cNvSpPr txBox="1"/>
          <p:nvPr/>
        </p:nvSpPr>
        <p:spPr>
          <a:xfrm rot="18933844">
            <a:off x="1963837" y="820832"/>
            <a:ext cx="7248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latin typeface="Arial Narrow" pitchFamily="34" charset="0"/>
                <a:cs typeface="Arial" pitchFamily="34" charset="0"/>
              </a:rPr>
              <a:t>Fiction </a:t>
            </a:r>
            <a:endParaRPr lang="fr-FR" sz="16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68" name="ZoneTexte 67"/>
          <p:cNvSpPr txBox="1"/>
          <p:nvPr/>
        </p:nvSpPr>
        <p:spPr>
          <a:xfrm rot="20225720">
            <a:off x="3203135" y="158557"/>
            <a:ext cx="4238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latin typeface="Arial Narrow" pitchFamily="34" charset="0"/>
                <a:cs typeface="Arial" pitchFamily="34" charset="0"/>
              </a:rPr>
              <a:t>Vie</a:t>
            </a:r>
            <a:endParaRPr lang="fr-FR" sz="16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69" name="Trapèze 68"/>
          <p:cNvSpPr/>
          <p:nvPr/>
        </p:nvSpPr>
        <p:spPr>
          <a:xfrm rot="10800000">
            <a:off x="4143372" y="214290"/>
            <a:ext cx="1143008" cy="1143008"/>
          </a:xfrm>
          <a:prstGeom prst="trapezoid">
            <a:avLst>
              <a:gd name="adj" fmla="val 18363"/>
            </a:avLst>
          </a:prstGeom>
          <a:solidFill>
            <a:srgbClr val="EDECE7"/>
          </a:solidFill>
          <a:ln w="1270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900" dirty="0">
              <a:latin typeface="Arial Narrow" pitchFamily="34" charset="0"/>
            </a:endParaRPr>
          </a:p>
        </p:txBody>
      </p:sp>
      <p:sp>
        <p:nvSpPr>
          <p:cNvPr id="70" name="Trapèze 69"/>
          <p:cNvSpPr/>
          <p:nvPr/>
        </p:nvSpPr>
        <p:spPr>
          <a:xfrm rot="12236346">
            <a:off x="5111925" y="468463"/>
            <a:ext cx="1143008" cy="1143008"/>
          </a:xfrm>
          <a:prstGeom prst="trapezoid">
            <a:avLst>
              <a:gd name="adj" fmla="val 18363"/>
            </a:avLst>
          </a:prstGeom>
          <a:solidFill>
            <a:srgbClr val="EDECE7"/>
          </a:solidFill>
          <a:ln w="1270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Trapèze 70"/>
          <p:cNvSpPr/>
          <p:nvPr/>
        </p:nvSpPr>
        <p:spPr>
          <a:xfrm rot="13550441">
            <a:off x="5982339" y="1018529"/>
            <a:ext cx="1143008" cy="1143008"/>
          </a:xfrm>
          <a:prstGeom prst="trapezoid">
            <a:avLst>
              <a:gd name="adj" fmla="val 18363"/>
            </a:avLst>
          </a:prstGeom>
          <a:solidFill>
            <a:srgbClr val="EDECE7"/>
          </a:solidFill>
          <a:ln w="1270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Trapèze 71"/>
          <p:cNvSpPr/>
          <p:nvPr/>
        </p:nvSpPr>
        <p:spPr>
          <a:xfrm rot="14873865">
            <a:off x="6534197" y="1890736"/>
            <a:ext cx="1143008" cy="1143008"/>
          </a:xfrm>
          <a:prstGeom prst="trapezoid">
            <a:avLst>
              <a:gd name="adj" fmla="val 18363"/>
            </a:avLst>
          </a:prstGeom>
          <a:solidFill>
            <a:srgbClr val="EDECE7"/>
          </a:solidFill>
          <a:ln w="1270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Trapèze 74"/>
          <p:cNvSpPr/>
          <p:nvPr/>
        </p:nvSpPr>
        <p:spPr>
          <a:xfrm rot="16200000">
            <a:off x="6786578" y="2928934"/>
            <a:ext cx="1143008" cy="1143008"/>
          </a:xfrm>
          <a:prstGeom prst="trapezoid">
            <a:avLst>
              <a:gd name="adj" fmla="val 18363"/>
            </a:avLst>
          </a:prstGeom>
          <a:solidFill>
            <a:srgbClr val="EDECE7"/>
          </a:solidFill>
          <a:ln w="1270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Trapèze 75"/>
          <p:cNvSpPr/>
          <p:nvPr/>
        </p:nvSpPr>
        <p:spPr>
          <a:xfrm rot="17646099">
            <a:off x="6494429" y="3994107"/>
            <a:ext cx="1143008" cy="1143008"/>
          </a:xfrm>
          <a:prstGeom prst="trapezoid">
            <a:avLst>
              <a:gd name="adj" fmla="val 18363"/>
            </a:avLst>
          </a:prstGeom>
          <a:solidFill>
            <a:srgbClr val="EDECE7"/>
          </a:solidFill>
          <a:ln w="1270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Trapèze 76"/>
          <p:cNvSpPr/>
          <p:nvPr/>
        </p:nvSpPr>
        <p:spPr>
          <a:xfrm rot="19034049">
            <a:off x="5907525" y="4835963"/>
            <a:ext cx="1143008" cy="1143008"/>
          </a:xfrm>
          <a:prstGeom prst="trapezoid">
            <a:avLst>
              <a:gd name="adj" fmla="val 18363"/>
            </a:avLst>
          </a:prstGeom>
          <a:solidFill>
            <a:srgbClr val="EDECE7"/>
          </a:solidFill>
          <a:ln w="1270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8" name="Trapèze 77"/>
          <p:cNvSpPr/>
          <p:nvPr/>
        </p:nvSpPr>
        <p:spPr>
          <a:xfrm rot="20399249">
            <a:off x="5018827" y="5376024"/>
            <a:ext cx="1143008" cy="1143008"/>
          </a:xfrm>
          <a:prstGeom prst="trapezoid">
            <a:avLst>
              <a:gd name="adj" fmla="val 18363"/>
            </a:avLst>
          </a:prstGeom>
          <a:solidFill>
            <a:srgbClr val="EDECE7"/>
          </a:solidFill>
          <a:ln w="1270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9" name="Trapèze 78"/>
          <p:cNvSpPr/>
          <p:nvPr/>
        </p:nvSpPr>
        <p:spPr>
          <a:xfrm>
            <a:off x="4000496" y="5500702"/>
            <a:ext cx="1143008" cy="1143008"/>
          </a:xfrm>
          <a:prstGeom prst="trapezoid">
            <a:avLst>
              <a:gd name="adj" fmla="val 18363"/>
            </a:avLst>
          </a:prstGeom>
          <a:solidFill>
            <a:srgbClr val="EDECE7"/>
          </a:solidFill>
          <a:ln w="1270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Trapèze 79"/>
          <p:cNvSpPr/>
          <p:nvPr/>
        </p:nvSpPr>
        <p:spPr>
          <a:xfrm rot="1338117">
            <a:off x="3031617" y="5246203"/>
            <a:ext cx="1143008" cy="1143008"/>
          </a:xfrm>
          <a:prstGeom prst="trapezoid">
            <a:avLst>
              <a:gd name="adj" fmla="val 18363"/>
            </a:avLst>
          </a:prstGeom>
          <a:solidFill>
            <a:srgbClr val="EDECE7"/>
          </a:solidFill>
          <a:ln w="12700">
            <a:solidFill>
              <a:schemeClr val="tx1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1" name="Trapèze 80"/>
          <p:cNvSpPr/>
          <p:nvPr/>
        </p:nvSpPr>
        <p:spPr>
          <a:xfrm rot="2861241">
            <a:off x="2164630" y="4664967"/>
            <a:ext cx="1143008" cy="1143008"/>
          </a:xfrm>
          <a:prstGeom prst="trapezoid">
            <a:avLst>
              <a:gd name="adj" fmla="val 18363"/>
            </a:avLst>
          </a:prstGeom>
          <a:solidFill>
            <a:srgbClr val="EDECE7"/>
          </a:solidFill>
          <a:ln w="12700">
            <a:solidFill>
              <a:schemeClr val="tx1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Trapèze 81"/>
          <p:cNvSpPr/>
          <p:nvPr/>
        </p:nvSpPr>
        <p:spPr>
          <a:xfrm rot="4219898">
            <a:off x="1587738" y="3802325"/>
            <a:ext cx="1143008" cy="1143008"/>
          </a:xfrm>
          <a:prstGeom prst="trapezoid">
            <a:avLst>
              <a:gd name="adj" fmla="val 18363"/>
            </a:avLst>
          </a:prstGeom>
          <a:solidFill>
            <a:srgbClr val="EDECE7"/>
          </a:solidFill>
          <a:ln w="12700">
            <a:solidFill>
              <a:schemeClr val="tx1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3" name="Trapèze 82"/>
          <p:cNvSpPr/>
          <p:nvPr/>
        </p:nvSpPr>
        <p:spPr>
          <a:xfrm rot="5400000">
            <a:off x="1428728" y="2786058"/>
            <a:ext cx="1143008" cy="1143008"/>
          </a:xfrm>
          <a:prstGeom prst="trapezoid">
            <a:avLst>
              <a:gd name="adj" fmla="val 18363"/>
            </a:avLst>
          </a:prstGeom>
          <a:solidFill>
            <a:srgbClr val="EDECE7"/>
          </a:solidFill>
          <a:ln w="12700">
            <a:solidFill>
              <a:schemeClr val="tx1"/>
            </a:solidFill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4" name="Trapèze 83"/>
          <p:cNvSpPr/>
          <p:nvPr/>
        </p:nvSpPr>
        <p:spPr>
          <a:xfrm rot="6769515">
            <a:off x="1605674" y="1819996"/>
            <a:ext cx="1143008" cy="1143008"/>
          </a:xfrm>
          <a:prstGeom prst="trapezoid">
            <a:avLst>
              <a:gd name="adj" fmla="val 18363"/>
            </a:avLst>
          </a:prstGeom>
          <a:solidFill>
            <a:srgbClr val="EDECE7"/>
          </a:solidFill>
          <a:ln w="1270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5" name="Trapèze 84"/>
          <p:cNvSpPr/>
          <p:nvPr/>
        </p:nvSpPr>
        <p:spPr>
          <a:xfrm rot="8012428">
            <a:off x="2236695" y="950819"/>
            <a:ext cx="1143008" cy="1143008"/>
          </a:xfrm>
          <a:prstGeom prst="trapezoid">
            <a:avLst>
              <a:gd name="adj" fmla="val 18363"/>
            </a:avLst>
          </a:prstGeom>
          <a:solidFill>
            <a:srgbClr val="EDECE7"/>
          </a:solidFill>
          <a:ln w="1270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6" name="Trapèze 85"/>
          <p:cNvSpPr/>
          <p:nvPr/>
        </p:nvSpPr>
        <p:spPr>
          <a:xfrm rot="9455118">
            <a:off x="3103667" y="389030"/>
            <a:ext cx="1143008" cy="1143008"/>
          </a:xfrm>
          <a:prstGeom prst="trapezoid">
            <a:avLst>
              <a:gd name="adj" fmla="val 18363"/>
            </a:avLst>
          </a:prstGeom>
          <a:solidFill>
            <a:srgbClr val="EDECE7"/>
          </a:solidFill>
          <a:ln w="1270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/>
          <p:cNvSpPr txBox="1"/>
          <p:nvPr/>
        </p:nvSpPr>
        <p:spPr>
          <a:xfrm rot="15577098">
            <a:off x="3876230" y="647857"/>
            <a:ext cx="9286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Intelligence</a:t>
            </a:r>
            <a:r>
              <a:rPr lang="fr-FR" sz="900" dirty="0" smtClean="0"/>
              <a:t> </a:t>
            </a:r>
            <a:endParaRPr lang="fr-FR" sz="900" dirty="0"/>
          </a:p>
        </p:txBody>
      </p:sp>
      <p:sp>
        <p:nvSpPr>
          <p:cNvPr id="33" name="ZoneTexte 32"/>
          <p:cNvSpPr txBox="1"/>
          <p:nvPr/>
        </p:nvSpPr>
        <p:spPr>
          <a:xfrm rot="1443549">
            <a:off x="5204963" y="448431"/>
            <a:ext cx="9286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 smtClean="0"/>
              <a:t>Objet de désir </a:t>
            </a:r>
          </a:p>
          <a:p>
            <a:pPr algn="ctr"/>
            <a:r>
              <a:rPr lang="fr-FR" sz="900" dirty="0" smtClean="0"/>
              <a:t>Conciliante</a:t>
            </a:r>
          </a:p>
          <a:p>
            <a:pPr algn="ctr"/>
            <a:r>
              <a:rPr lang="fr-FR" sz="900" dirty="0" smtClean="0"/>
              <a:t>« 10 femelles par mâle »</a:t>
            </a:r>
          </a:p>
          <a:p>
            <a:pPr algn="ctr"/>
            <a:r>
              <a:rPr lang="fr-FR" sz="900" dirty="0" smtClean="0"/>
              <a:t>Idéal amoureux </a:t>
            </a:r>
          </a:p>
          <a:p>
            <a:pPr algn="ctr"/>
            <a:r>
              <a:rPr lang="fr-FR" sz="900" dirty="0" smtClean="0"/>
              <a:t>« ce n’est pas uniquement physique » </a:t>
            </a:r>
            <a:endParaRPr lang="fr-FR" sz="900" dirty="0"/>
          </a:p>
        </p:txBody>
      </p:sp>
      <p:sp>
        <p:nvSpPr>
          <p:cNvPr id="34" name="ZoneTexte 33"/>
          <p:cNvSpPr txBox="1"/>
          <p:nvPr/>
        </p:nvSpPr>
        <p:spPr>
          <a:xfrm rot="2782055">
            <a:off x="6042982" y="1082303"/>
            <a:ext cx="100999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 smtClean="0"/>
              <a:t>« Eau de pluie</a:t>
            </a:r>
          </a:p>
          <a:p>
            <a:pPr algn="ctr"/>
            <a:r>
              <a:rPr lang="fr-FR" sz="900" dirty="0" smtClean="0"/>
              <a:t>Alcool rectifié »</a:t>
            </a:r>
          </a:p>
          <a:p>
            <a:pPr algn="ctr"/>
            <a:r>
              <a:rPr lang="fr-FR" sz="900" dirty="0" smtClean="0"/>
              <a:t>Brèves allusions au racisme « sans distinction,  dépendra des indiens » </a:t>
            </a:r>
            <a:endParaRPr lang="fr-FR" sz="900" dirty="0"/>
          </a:p>
        </p:txBody>
      </p:sp>
      <p:sp>
        <p:nvSpPr>
          <p:cNvPr id="37" name="ZoneTexte 36"/>
          <p:cNvSpPr txBox="1"/>
          <p:nvPr/>
        </p:nvSpPr>
        <p:spPr>
          <a:xfrm rot="5400000">
            <a:off x="7003574" y="3003054"/>
            <a:ext cx="9286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EST</a:t>
            </a:r>
          </a:p>
          <a:p>
            <a:pPr algn="ctr"/>
            <a:r>
              <a:rPr lang="fr-FR" sz="900" dirty="0" smtClean="0"/>
              <a:t>Khrouchtchev</a:t>
            </a:r>
          </a:p>
          <a:p>
            <a:pPr algn="ctr"/>
            <a:r>
              <a:rPr lang="fr-FR" sz="900" dirty="0" smtClean="0"/>
              <a:t>Communisme</a:t>
            </a:r>
          </a:p>
          <a:p>
            <a:pPr algn="ctr"/>
            <a:r>
              <a:rPr lang="fr-FR" sz="900" dirty="0" smtClean="0"/>
              <a:t>« ICBM »</a:t>
            </a:r>
          </a:p>
          <a:p>
            <a:pPr algn="ctr"/>
            <a:r>
              <a:rPr lang="fr-FR" sz="900" dirty="0" smtClean="0"/>
              <a:t>« Machine infernale »</a:t>
            </a:r>
            <a:endParaRPr lang="fr-FR" sz="900" dirty="0"/>
          </a:p>
        </p:txBody>
      </p:sp>
      <p:sp>
        <p:nvSpPr>
          <p:cNvPr id="40" name="ZoneTexte 39"/>
          <p:cNvSpPr txBox="1"/>
          <p:nvPr/>
        </p:nvSpPr>
        <p:spPr>
          <a:xfrm rot="6945860">
            <a:off x="6704754" y="4134426"/>
            <a:ext cx="9286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 smtClean="0"/>
              <a:t>Volonté de « </a:t>
            </a:r>
            <a:r>
              <a:rPr lang="fr-FR" sz="900" dirty="0" err="1" smtClean="0"/>
              <a:t>Turgidson</a:t>
            </a:r>
            <a:r>
              <a:rPr lang="fr-FR" sz="900" dirty="0" smtClean="0"/>
              <a:t> » de profiter de l’avantage de « 5 contre 1 »</a:t>
            </a:r>
          </a:p>
          <a:p>
            <a:pPr algn="ctr"/>
            <a:r>
              <a:rPr lang="fr-FR" sz="900" dirty="0" smtClean="0"/>
              <a:t>Fin du film</a:t>
            </a:r>
            <a:endParaRPr lang="fr-FR" sz="900" dirty="0"/>
          </a:p>
        </p:txBody>
      </p:sp>
      <p:sp>
        <p:nvSpPr>
          <p:cNvPr id="41" name="ZoneTexte 40"/>
          <p:cNvSpPr txBox="1"/>
          <p:nvPr/>
        </p:nvSpPr>
        <p:spPr>
          <a:xfrm rot="8150809">
            <a:off x="5999637" y="4860857"/>
            <a:ext cx="9286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 smtClean="0"/>
              <a:t>Tournage du film 5 mois après la crise des fusées d’octobre 1962</a:t>
            </a:r>
          </a:p>
          <a:p>
            <a:pPr algn="ctr"/>
            <a:r>
              <a:rPr lang="fr-FR" sz="900" dirty="0" smtClean="0"/>
              <a:t>Précision du décors du cockpit</a:t>
            </a:r>
            <a:endParaRPr lang="fr-FR" sz="900" dirty="0"/>
          </a:p>
        </p:txBody>
      </p:sp>
      <p:sp>
        <p:nvSpPr>
          <p:cNvPr id="42" name="ZoneTexte 41"/>
          <p:cNvSpPr txBox="1"/>
          <p:nvPr/>
        </p:nvSpPr>
        <p:spPr>
          <a:xfrm rot="9544320">
            <a:off x="5137668" y="5265214"/>
            <a:ext cx="928694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 smtClean="0"/>
              <a:t>« 150 millions contre 20 millions »</a:t>
            </a:r>
          </a:p>
          <a:p>
            <a:pPr algn="ctr"/>
            <a:r>
              <a:rPr lang="fr-FR" sz="900" dirty="0" smtClean="0"/>
              <a:t>Référence au marchandage des officiers dans les « Sentiers de la Gloire »</a:t>
            </a:r>
            <a:endParaRPr lang="fr-FR" sz="900" dirty="0"/>
          </a:p>
        </p:txBody>
      </p:sp>
      <p:sp>
        <p:nvSpPr>
          <p:cNvPr id="43" name="ZoneTexte 42"/>
          <p:cNvSpPr txBox="1"/>
          <p:nvPr/>
        </p:nvSpPr>
        <p:spPr>
          <a:xfrm rot="16872322">
            <a:off x="3774201" y="5934648"/>
            <a:ext cx="9286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 smtClean="0"/>
              <a:t>Outil</a:t>
            </a:r>
            <a:endParaRPr lang="fr-FR" sz="900" dirty="0"/>
          </a:p>
        </p:txBody>
      </p:sp>
      <p:sp>
        <p:nvSpPr>
          <p:cNvPr id="45" name="ZoneTexte 44"/>
          <p:cNvSpPr txBox="1"/>
          <p:nvPr/>
        </p:nvSpPr>
        <p:spPr>
          <a:xfrm rot="13623648">
            <a:off x="2280393" y="4651820"/>
            <a:ext cx="9286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 smtClean="0"/>
              <a:t>« Fluorisation de l’eau </a:t>
            </a:r>
          </a:p>
          <a:p>
            <a:pPr algn="ctr"/>
            <a:r>
              <a:rPr lang="fr-FR" sz="900" dirty="0" smtClean="0"/>
              <a:t>Infiltration communiste » «  Référence à l’ennemi de l’intérieur , au Maccarthysme</a:t>
            </a:r>
            <a:endParaRPr lang="fr-FR" sz="900" dirty="0"/>
          </a:p>
        </p:txBody>
      </p:sp>
      <p:sp>
        <p:nvSpPr>
          <p:cNvPr id="46" name="ZoneTexte 45"/>
          <p:cNvSpPr txBox="1"/>
          <p:nvPr/>
        </p:nvSpPr>
        <p:spPr>
          <a:xfrm rot="12025084">
            <a:off x="3079261" y="5297401"/>
            <a:ext cx="928694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 smtClean="0"/>
              <a:t>Brutal </a:t>
            </a:r>
          </a:p>
          <a:p>
            <a:pPr algn="ctr"/>
            <a:r>
              <a:rPr lang="fr-FR" sz="900" dirty="0" smtClean="0"/>
              <a:t>Désir de puissance</a:t>
            </a:r>
          </a:p>
          <a:p>
            <a:pPr algn="ctr"/>
            <a:r>
              <a:rPr lang="fr-FR" sz="900" dirty="0" smtClean="0"/>
              <a:t>Mollesse </a:t>
            </a:r>
          </a:p>
          <a:p>
            <a:pPr algn="ctr"/>
            <a:r>
              <a:rPr lang="fr-FR" sz="900" dirty="0" smtClean="0"/>
              <a:t>Faiblesse</a:t>
            </a:r>
          </a:p>
          <a:p>
            <a:pPr algn="ctr"/>
            <a:r>
              <a:rPr lang="fr-FR" sz="900" dirty="0" smtClean="0"/>
              <a:t>Lâcheté</a:t>
            </a:r>
          </a:p>
          <a:p>
            <a:pPr algn="ctr"/>
            <a:r>
              <a:rPr lang="fr-FR" sz="900" dirty="0" smtClean="0"/>
              <a:t>Mensonge </a:t>
            </a:r>
            <a:endParaRPr lang="fr-FR" sz="900" dirty="0"/>
          </a:p>
        </p:txBody>
      </p:sp>
      <p:sp>
        <p:nvSpPr>
          <p:cNvPr id="48" name="ZoneTexte 47"/>
          <p:cNvSpPr txBox="1"/>
          <p:nvPr/>
        </p:nvSpPr>
        <p:spPr>
          <a:xfrm rot="16200000">
            <a:off x="1505036" y="2790930"/>
            <a:ext cx="928694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OUEST</a:t>
            </a:r>
          </a:p>
          <a:p>
            <a:pPr algn="ctr"/>
            <a:r>
              <a:rPr lang="fr-FR" sz="900" dirty="0" smtClean="0"/>
              <a:t>Kennedy</a:t>
            </a:r>
          </a:p>
          <a:p>
            <a:pPr algn="ctr"/>
            <a:r>
              <a:rPr lang="fr-FR" sz="900" dirty="0" smtClean="0"/>
              <a:t>Capitalisme</a:t>
            </a:r>
          </a:p>
          <a:p>
            <a:pPr algn="ctr"/>
            <a:r>
              <a:rPr lang="fr-FR" sz="900" dirty="0" smtClean="0"/>
              <a:t>« B52 »</a:t>
            </a:r>
          </a:p>
          <a:p>
            <a:pPr algn="ctr"/>
            <a:r>
              <a:rPr lang="fr-FR" sz="900" dirty="0" smtClean="0"/>
              <a:t>« Bombe H »</a:t>
            </a:r>
          </a:p>
          <a:p>
            <a:pPr algn="ctr"/>
            <a:r>
              <a:rPr lang="fr-FR" sz="900" dirty="0" smtClean="0"/>
              <a:t>OTAN</a:t>
            </a:r>
          </a:p>
          <a:p>
            <a:pPr algn="ctr"/>
            <a:r>
              <a:rPr lang="fr-FR" sz="900" dirty="0" smtClean="0"/>
              <a:t>« </a:t>
            </a:r>
            <a:r>
              <a:rPr lang="fr-FR" sz="900" dirty="0" err="1" smtClean="0"/>
              <a:t>Mandrake</a:t>
            </a:r>
            <a:r>
              <a:rPr lang="fr-FR" sz="900" dirty="0" smtClean="0"/>
              <a:t> » </a:t>
            </a:r>
            <a:endParaRPr lang="fr-FR" sz="900" dirty="0"/>
          </a:p>
        </p:txBody>
      </p:sp>
      <p:sp>
        <p:nvSpPr>
          <p:cNvPr id="49" name="ZoneTexte 48"/>
          <p:cNvSpPr txBox="1"/>
          <p:nvPr/>
        </p:nvSpPr>
        <p:spPr>
          <a:xfrm rot="17417176">
            <a:off x="1537417" y="1855146"/>
            <a:ext cx="1191798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 smtClean="0"/>
              <a:t>« Ne pas frapper les premiers avec une arme nucléaire , </a:t>
            </a:r>
          </a:p>
          <a:p>
            <a:pPr algn="ctr"/>
            <a:r>
              <a:rPr lang="fr-FR" sz="900" dirty="0" smtClean="0"/>
              <a:t>La machine infernale n’a aucun sens si</a:t>
            </a:r>
          </a:p>
          <a:p>
            <a:pPr algn="ctr"/>
            <a:r>
              <a:rPr lang="fr-FR" sz="900" dirty="0" smtClean="0"/>
              <a:t>on ne le dit à  personne»</a:t>
            </a:r>
            <a:endParaRPr lang="fr-FR" sz="900" dirty="0"/>
          </a:p>
        </p:txBody>
      </p:sp>
      <p:sp>
        <p:nvSpPr>
          <p:cNvPr id="50" name="ZoneTexte 49"/>
          <p:cNvSpPr txBox="1"/>
          <p:nvPr/>
        </p:nvSpPr>
        <p:spPr>
          <a:xfrm rot="18797480">
            <a:off x="2312170" y="818420"/>
            <a:ext cx="928694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 smtClean="0"/>
              <a:t>Roman « </a:t>
            </a:r>
            <a:r>
              <a:rPr lang="fr-FR" sz="900" dirty="0" err="1" smtClean="0"/>
              <a:t>Red</a:t>
            </a:r>
            <a:r>
              <a:rPr lang="fr-FR" sz="900" dirty="0" smtClean="0"/>
              <a:t> </a:t>
            </a:r>
            <a:r>
              <a:rPr lang="fr-FR" sz="900" dirty="0" err="1" smtClean="0"/>
              <a:t>Alert</a:t>
            </a:r>
            <a:r>
              <a:rPr lang="fr-FR" sz="900" dirty="0" smtClean="0"/>
              <a:t> » de Peter George</a:t>
            </a:r>
          </a:p>
          <a:p>
            <a:pPr algn="ctr"/>
            <a:r>
              <a:rPr lang="fr-FR" sz="900" dirty="0" smtClean="0"/>
              <a:t>Décor futuriste de la </a:t>
            </a:r>
            <a:r>
              <a:rPr lang="fr-FR" sz="900" dirty="0" err="1" smtClean="0"/>
              <a:t>war</a:t>
            </a:r>
            <a:r>
              <a:rPr lang="fr-FR" sz="900" dirty="0" smtClean="0"/>
              <a:t> room</a:t>
            </a:r>
          </a:p>
          <a:p>
            <a:pPr algn="ctr"/>
            <a:r>
              <a:rPr lang="fr-FR" sz="900" dirty="0" smtClean="0"/>
              <a:t> Forme des bombes «</a:t>
            </a:r>
            <a:r>
              <a:rPr lang="fr-FR" sz="900" i="1" dirty="0" smtClean="0"/>
              <a:t>Hi</a:t>
            </a:r>
            <a:r>
              <a:rPr lang="fr-FR" sz="900" dirty="0" smtClean="0"/>
              <a:t> </a:t>
            </a:r>
            <a:r>
              <a:rPr lang="fr-FR" sz="900" dirty="0" err="1" smtClean="0"/>
              <a:t>there</a:t>
            </a:r>
            <a:r>
              <a:rPr lang="fr-FR" sz="900" dirty="0" smtClean="0"/>
              <a:t>», «</a:t>
            </a:r>
            <a:r>
              <a:rPr lang="fr-FR" sz="900" dirty="0" err="1" smtClean="0"/>
              <a:t>Dear</a:t>
            </a:r>
            <a:r>
              <a:rPr lang="fr-FR" sz="900" dirty="0" smtClean="0"/>
              <a:t> John »</a:t>
            </a:r>
            <a:endParaRPr lang="fr-FR" sz="900" dirty="0"/>
          </a:p>
        </p:txBody>
      </p:sp>
      <p:sp>
        <p:nvSpPr>
          <p:cNvPr id="51" name="ZoneTexte 50"/>
          <p:cNvSpPr txBox="1"/>
          <p:nvPr/>
        </p:nvSpPr>
        <p:spPr>
          <a:xfrm rot="20223546">
            <a:off x="3069079" y="397600"/>
            <a:ext cx="12475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 smtClean="0"/>
              <a:t>Eugénisme</a:t>
            </a:r>
          </a:p>
          <a:p>
            <a:pPr algn="ctr"/>
            <a:r>
              <a:rPr lang="fr-FR" sz="900" dirty="0" smtClean="0"/>
              <a:t>Sélection des meilleurs spécimens</a:t>
            </a:r>
          </a:p>
          <a:p>
            <a:pPr algn="ctr"/>
            <a:r>
              <a:rPr lang="fr-FR" sz="900" dirty="0" smtClean="0"/>
              <a:t>Mythe </a:t>
            </a:r>
            <a:r>
              <a:rPr lang="fr-FR" sz="900" dirty="0" smtClean="0"/>
              <a:t>prométhéen</a:t>
            </a:r>
          </a:p>
          <a:p>
            <a:pPr algn="ctr"/>
            <a:r>
              <a:rPr lang="fr-FR" sz="900" dirty="0" smtClean="0"/>
              <a:t>« 100 ans » pour régénérer la population</a:t>
            </a:r>
          </a:p>
          <a:p>
            <a:pPr algn="ctr"/>
            <a:r>
              <a:rPr lang="fr-FR" sz="900" dirty="0" smtClean="0"/>
              <a:t> </a:t>
            </a:r>
            <a:r>
              <a:rPr lang="fr-FR" sz="900" dirty="0" smtClean="0"/>
              <a:t>humaine</a:t>
            </a:r>
            <a:endParaRPr lang="fr-FR" sz="900" dirty="0"/>
          </a:p>
        </p:txBody>
      </p:sp>
      <p:sp>
        <p:nvSpPr>
          <p:cNvPr id="36" name="ZoneTexte 35"/>
          <p:cNvSpPr txBox="1"/>
          <p:nvPr/>
        </p:nvSpPr>
        <p:spPr>
          <a:xfrm rot="14951595">
            <a:off x="1666511" y="3793098"/>
            <a:ext cx="9286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 smtClean="0"/>
              <a:t>Cette opposition ne fonctionne que dans l’adaptation française</a:t>
            </a:r>
          </a:p>
          <a:p>
            <a:pPr algn="ctr"/>
            <a:r>
              <a:rPr lang="fr-FR" sz="900" dirty="0" smtClean="0"/>
              <a:t>« </a:t>
            </a:r>
            <a:r>
              <a:rPr lang="fr-FR" sz="900" dirty="0" err="1" smtClean="0"/>
              <a:t>Peace</a:t>
            </a:r>
            <a:r>
              <a:rPr lang="fr-FR" sz="900" dirty="0" smtClean="0"/>
              <a:t> on </a:t>
            </a:r>
            <a:r>
              <a:rPr lang="fr-FR" sz="900" dirty="0" err="1" smtClean="0"/>
              <a:t>Earth</a:t>
            </a:r>
            <a:r>
              <a:rPr lang="fr-FR" sz="900" dirty="0" smtClean="0"/>
              <a:t> » </a:t>
            </a:r>
            <a:endParaRPr lang="fr-FR" sz="900" dirty="0"/>
          </a:p>
        </p:txBody>
      </p:sp>
      <p:sp>
        <p:nvSpPr>
          <p:cNvPr id="87" name="ZoneTexte 86"/>
          <p:cNvSpPr txBox="1"/>
          <p:nvPr/>
        </p:nvSpPr>
        <p:spPr>
          <a:xfrm rot="6029462">
            <a:off x="4324133" y="564607"/>
            <a:ext cx="10904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Folie</a:t>
            </a:r>
          </a:p>
          <a:p>
            <a:pPr algn="ctr"/>
            <a:r>
              <a:rPr lang="fr-FR" sz="900" dirty="0" smtClean="0"/>
              <a:t>« cette homme est évidement un psychopathe » </a:t>
            </a:r>
            <a:endParaRPr lang="fr-FR" sz="900" dirty="0"/>
          </a:p>
        </p:txBody>
      </p:sp>
      <p:sp>
        <p:nvSpPr>
          <p:cNvPr id="99" name="Ellipse 98"/>
          <p:cNvSpPr/>
          <p:nvPr/>
        </p:nvSpPr>
        <p:spPr>
          <a:xfrm>
            <a:off x="2643174" y="1428736"/>
            <a:ext cx="4000528" cy="400052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8" name="ZoneTexte 87"/>
          <p:cNvSpPr txBox="1"/>
          <p:nvPr/>
        </p:nvSpPr>
        <p:spPr>
          <a:xfrm rot="4838239">
            <a:off x="4439950" y="5929825"/>
            <a:ext cx="9286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 smtClean="0"/>
              <a:t>Arme</a:t>
            </a:r>
            <a:endParaRPr lang="fr-FR" sz="900" dirty="0"/>
          </a:p>
        </p:txBody>
      </p:sp>
      <p:grpSp>
        <p:nvGrpSpPr>
          <p:cNvPr id="92" name="Groupe 91"/>
          <p:cNvGrpSpPr/>
          <p:nvPr/>
        </p:nvGrpSpPr>
        <p:grpSpPr>
          <a:xfrm>
            <a:off x="2857488" y="3071810"/>
            <a:ext cx="3571900" cy="931095"/>
            <a:chOff x="2857488" y="3135483"/>
            <a:chExt cx="3571900" cy="931095"/>
          </a:xfrm>
        </p:grpSpPr>
        <p:sp>
          <p:nvSpPr>
            <p:cNvPr id="90" name="ZoneTexte 89"/>
            <p:cNvSpPr txBox="1"/>
            <p:nvPr/>
          </p:nvSpPr>
          <p:spPr>
            <a:xfrm>
              <a:off x="2857488" y="3143248"/>
              <a:ext cx="92869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900" b="1" dirty="0" err="1" smtClean="0"/>
                <a:t>Bipola</a:t>
              </a:r>
              <a:r>
                <a:rPr lang="fr-FR" sz="900" b="1" dirty="0" smtClean="0"/>
                <a:t>-</a:t>
              </a:r>
            </a:p>
            <a:p>
              <a:pPr algn="r"/>
              <a:r>
                <a:rPr lang="fr-FR" sz="900" b="1" dirty="0" smtClean="0"/>
                <a:t>Course </a:t>
              </a:r>
            </a:p>
            <a:p>
              <a:pPr algn="r"/>
              <a:r>
                <a:rPr lang="fr-FR" sz="900" b="1" dirty="0" smtClean="0"/>
                <a:t>Equilibre de</a:t>
              </a:r>
            </a:p>
            <a:p>
              <a:pPr algn="r"/>
              <a:r>
                <a:rPr lang="fr-FR" sz="900" b="1" dirty="0" smtClean="0"/>
                <a:t>Coexistence</a:t>
              </a:r>
            </a:p>
            <a:p>
              <a:pPr algn="r"/>
              <a:r>
                <a:rPr lang="fr-FR" sz="900" b="1" dirty="0" smtClean="0"/>
                <a:t>Crise des </a:t>
              </a:r>
            </a:p>
            <a:p>
              <a:pPr algn="r"/>
              <a:r>
                <a:rPr lang="fr-FR" sz="900" b="1" dirty="0" smtClean="0"/>
                <a:t>Téléphone </a:t>
              </a:r>
              <a:endParaRPr lang="fr-FR" sz="900" b="1" dirty="0"/>
            </a:p>
          </p:txBody>
        </p:sp>
        <p:sp>
          <p:nvSpPr>
            <p:cNvPr id="91" name="ZoneTexte 90"/>
            <p:cNvSpPr txBox="1"/>
            <p:nvPr/>
          </p:nvSpPr>
          <p:spPr>
            <a:xfrm>
              <a:off x="5500694" y="3135483"/>
              <a:ext cx="92869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 err="1" smtClean="0"/>
                <a:t>risation</a:t>
              </a:r>
              <a:endParaRPr lang="fr-FR" sz="900" b="1" dirty="0" smtClean="0"/>
            </a:p>
            <a:p>
              <a:r>
                <a:rPr lang="fr-FR" sz="900" b="1" dirty="0" smtClean="0"/>
                <a:t>à l’armement</a:t>
              </a:r>
            </a:p>
            <a:p>
              <a:r>
                <a:rPr lang="fr-FR" sz="900" b="1" dirty="0" smtClean="0"/>
                <a:t>la terreur </a:t>
              </a:r>
            </a:p>
            <a:p>
              <a:r>
                <a:rPr lang="fr-FR" sz="900" b="1" dirty="0" smtClean="0"/>
                <a:t>pacifique</a:t>
              </a:r>
            </a:p>
            <a:p>
              <a:r>
                <a:rPr lang="fr-FR" sz="900" b="1" dirty="0" smtClean="0"/>
                <a:t>fusées de Cuba</a:t>
              </a:r>
            </a:p>
            <a:p>
              <a:r>
                <a:rPr lang="fr-FR" sz="900" b="1" dirty="0" smtClean="0"/>
                <a:t>rouge </a:t>
              </a:r>
              <a:endParaRPr lang="fr-FR" sz="900" b="1" dirty="0"/>
            </a:p>
          </p:txBody>
        </p:sp>
      </p:grpSp>
      <p:sp>
        <p:nvSpPr>
          <p:cNvPr id="94" name="ZoneTexte 93"/>
          <p:cNvSpPr txBox="1"/>
          <p:nvPr/>
        </p:nvSpPr>
        <p:spPr>
          <a:xfrm rot="16200000">
            <a:off x="4206551" y="1502857"/>
            <a:ext cx="9286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Création</a:t>
            </a:r>
          </a:p>
          <a:p>
            <a:pPr algn="ctr"/>
            <a:r>
              <a:rPr lang="fr-FR" sz="900" b="1" dirty="0" smtClean="0"/>
              <a:t>Savant :  allusion à Von Braun et à l’opération </a:t>
            </a:r>
            <a:r>
              <a:rPr lang="fr-FR" sz="900" b="1" dirty="0" err="1" smtClean="0"/>
              <a:t>Paperclip</a:t>
            </a:r>
            <a:r>
              <a:rPr lang="fr-FR" sz="900" b="1" dirty="0" smtClean="0"/>
              <a:t> </a:t>
            </a:r>
            <a:endParaRPr lang="fr-FR" sz="900" b="1" dirty="0"/>
          </a:p>
        </p:txBody>
      </p:sp>
      <p:sp>
        <p:nvSpPr>
          <p:cNvPr id="95" name="ZoneTexte 94"/>
          <p:cNvSpPr txBox="1"/>
          <p:nvPr/>
        </p:nvSpPr>
        <p:spPr>
          <a:xfrm rot="16200000">
            <a:off x="4151631" y="4570314"/>
            <a:ext cx="928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Destruction</a:t>
            </a:r>
          </a:p>
          <a:p>
            <a:pPr algn="ctr"/>
            <a:r>
              <a:rPr lang="fr-FR" sz="900" b="1" dirty="0" smtClean="0"/>
              <a:t>Perte de contrôle  « plan R »  </a:t>
            </a:r>
            <a:endParaRPr lang="fr-FR" sz="900" b="1" dirty="0"/>
          </a:p>
        </p:txBody>
      </p:sp>
      <p:sp>
        <p:nvSpPr>
          <p:cNvPr id="96" name="ZoneTexte 95"/>
          <p:cNvSpPr txBox="1"/>
          <p:nvPr/>
        </p:nvSpPr>
        <p:spPr>
          <a:xfrm>
            <a:off x="3786182" y="2714620"/>
            <a:ext cx="17145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 smtClean="0"/>
              <a:t>Kubrick</a:t>
            </a:r>
          </a:p>
          <a:p>
            <a:pPr algn="ctr"/>
            <a:r>
              <a:rPr lang="fr-FR" sz="900" dirty="0" smtClean="0"/>
              <a:t>Comédie/Tragédie</a:t>
            </a:r>
          </a:p>
          <a:p>
            <a:pPr algn="ctr"/>
            <a:r>
              <a:rPr lang="fr-FR" sz="900" dirty="0" smtClean="0"/>
              <a:t>Farce/Drame</a:t>
            </a:r>
          </a:p>
          <a:p>
            <a:pPr algn="ctr"/>
            <a:r>
              <a:rPr lang="fr-FR" sz="900" dirty="0" smtClean="0"/>
              <a:t>Décors</a:t>
            </a:r>
          </a:p>
          <a:p>
            <a:pPr algn="ctr"/>
            <a:r>
              <a:rPr lang="fr-FR" sz="900" dirty="0" smtClean="0"/>
              <a:t>Expressionnisme</a:t>
            </a:r>
          </a:p>
          <a:p>
            <a:pPr algn="ctr"/>
            <a:r>
              <a:rPr lang="fr-FR" sz="900" dirty="0" smtClean="0"/>
              <a:t>Noir/Blanc</a:t>
            </a:r>
          </a:p>
          <a:p>
            <a:pPr algn="ctr"/>
            <a:r>
              <a:rPr lang="fr-FR" sz="900" dirty="0" smtClean="0"/>
              <a:t>Intérieur/Extérieur</a:t>
            </a:r>
          </a:p>
          <a:p>
            <a:pPr algn="ctr"/>
            <a:r>
              <a:rPr lang="fr-FR" sz="900" dirty="0" smtClean="0"/>
              <a:t>Cadrage serré/Plan d’ensemble</a:t>
            </a:r>
          </a:p>
          <a:p>
            <a:pPr algn="ctr"/>
            <a:r>
              <a:rPr lang="fr-FR" sz="900" dirty="0" smtClean="0"/>
              <a:t>Contre-plongée / plongée</a:t>
            </a:r>
          </a:p>
          <a:p>
            <a:pPr algn="ctr"/>
            <a:endParaRPr lang="fr-FR" sz="900" dirty="0"/>
          </a:p>
        </p:txBody>
      </p:sp>
      <p:sp>
        <p:nvSpPr>
          <p:cNvPr id="97" name="Ellipse 96"/>
          <p:cNvSpPr/>
          <p:nvPr/>
        </p:nvSpPr>
        <p:spPr>
          <a:xfrm>
            <a:off x="3786182" y="2571744"/>
            <a:ext cx="1714512" cy="1714512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8" name="ZoneTexte 97"/>
          <p:cNvSpPr txBox="1"/>
          <p:nvPr/>
        </p:nvSpPr>
        <p:spPr>
          <a:xfrm rot="4044609">
            <a:off x="6594327" y="1861620"/>
            <a:ext cx="10074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 smtClean="0"/>
              <a:t>Cette opposition ne fonctionne que dans l’adaptation française</a:t>
            </a:r>
          </a:p>
          <a:p>
            <a:pPr algn="ctr"/>
            <a:r>
              <a:rPr lang="fr-FR" sz="900" dirty="0" smtClean="0"/>
              <a:t>« </a:t>
            </a:r>
            <a:r>
              <a:rPr lang="fr-FR" sz="900" dirty="0" err="1" smtClean="0"/>
              <a:t>Peace</a:t>
            </a:r>
            <a:r>
              <a:rPr lang="fr-FR" sz="900" dirty="0" smtClean="0"/>
              <a:t> </a:t>
            </a:r>
            <a:r>
              <a:rPr lang="fr-FR" sz="900" dirty="0" smtClean="0"/>
              <a:t>On </a:t>
            </a:r>
            <a:r>
              <a:rPr lang="fr-FR" sz="900" dirty="0" err="1" smtClean="0"/>
              <a:t>Earth</a:t>
            </a:r>
            <a:r>
              <a:rPr lang="fr-FR" sz="900" dirty="0" smtClean="0"/>
              <a:t> » </a:t>
            </a:r>
            <a:r>
              <a:rPr lang="fr-FR" sz="900" dirty="0" smtClean="0"/>
              <a:t> POE, La lettre volée</a:t>
            </a:r>
            <a:endParaRPr lang="fr-FR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0" y="214290"/>
            <a:ext cx="8643966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Auteur : Nérée Manuel </a:t>
            </a:r>
          </a:p>
          <a:p>
            <a:endParaRPr lang="fr-FR" dirty="0" smtClean="0"/>
          </a:p>
          <a:p>
            <a:r>
              <a:rPr lang="fr-FR" dirty="0" smtClean="0"/>
              <a:t>Bibliographie : </a:t>
            </a:r>
          </a:p>
          <a:p>
            <a:endParaRPr lang="fr-FR" dirty="0" smtClean="0"/>
          </a:p>
          <a:p>
            <a:r>
              <a:rPr lang="fr-FR" dirty="0" smtClean="0"/>
              <a:t>Anonyme, </a:t>
            </a:r>
            <a:r>
              <a:rPr lang="fr-FR" i="1" dirty="0" smtClean="0"/>
              <a:t>Dr </a:t>
            </a:r>
            <a:r>
              <a:rPr lang="fr-FR" i="1" dirty="0" err="1" smtClean="0"/>
              <a:t>Folamour</a:t>
            </a:r>
            <a:r>
              <a:rPr lang="fr-FR" dirty="0" smtClean="0"/>
              <a:t>, Transmettre le cinéma, </a:t>
            </a:r>
            <a:r>
              <a:rPr lang="fr-FR" dirty="0" smtClean="0">
                <a:hlinkClick r:id="rId2"/>
              </a:rPr>
              <a:t>http://</a:t>
            </a:r>
            <a:r>
              <a:rPr lang="fr-FR" dirty="0" smtClean="0">
                <a:hlinkClick r:id="rId2"/>
              </a:rPr>
              <a:t>www.transmettrelecinema.com/film/docteur-folamour</a:t>
            </a:r>
            <a:r>
              <a:rPr lang="fr-FR" dirty="0" smtClean="0"/>
              <a:t> </a:t>
            </a:r>
            <a:r>
              <a:rPr lang="fr-FR" dirty="0" smtClean="0"/>
              <a:t>(date de consultation : 04-16) </a:t>
            </a:r>
          </a:p>
          <a:p>
            <a:r>
              <a:rPr lang="fr-FR" dirty="0" smtClean="0"/>
              <a:t>Anonyme, Dr </a:t>
            </a:r>
            <a:r>
              <a:rPr lang="fr-FR" dirty="0" err="1" smtClean="0"/>
              <a:t>Folamaour</a:t>
            </a:r>
            <a:r>
              <a:rPr lang="fr-FR" dirty="0" smtClean="0"/>
              <a:t>, Zérodeconduite.net, </a:t>
            </a:r>
            <a:r>
              <a:rPr lang="fr-FR" dirty="0" smtClean="0">
                <a:hlinkClick r:id="rId3"/>
              </a:rPr>
              <a:t>http</a:t>
            </a:r>
            <a:r>
              <a:rPr lang="fr-FR" dirty="0" smtClean="0">
                <a:hlinkClick r:id="rId3"/>
              </a:rPr>
              <a:t>://</a:t>
            </a:r>
            <a:r>
              <a:rPr lang="fr-FR" dirty="0" smtClean="0">
                <a:hlinkClick r:id="rId3"/>
              </a:rPr>
              <a:t>www.zerodeconduite.net/dp/zdc_docteurfolamour.pdf</a:t>
            </a:r>
            <a:r>
              <a:rPr lang="fr-FR" dirty="0" smtClean="0"/>
              <a:t> date de consultation (date de consultation : 05-16</a:t>
            </a:r>
          </a:p>
          <a:p>
            <a:r>
              <a:rPr lang="fr-FR" dirty="0" smtClean="0"/>
              <a:t>CIMENT M. , </a:t>
            </a:r>
            <a:r>
              <a:rPr lang="fr-FR" i="1" dirty="0" smtClean="0"/>
              <a:t>Kubrick, Edition définitive, </a:t>
            </a:r>
            <a:r>
              <a:rPr lang="fr-FR" i="1" dirty="0" err="1" smtClean="0"/>
              <a:t>Calmann</a:t>
            </a:r>
            <a:r>
              <a:rPr lang="fr-FR" i="1" dirty="0" smtClean="0"/>
              <a:t> -Lévy, </a:t>
            </a:r>
            <a:r>
              <a:rPr lang="fr-FR" dirty="0" smtClean="0"/>
              <a:t>2011 [CDI]</a:t>
            </a:r>
          </a:p>
          <a:p>
            <a:r>
              <a:rPr lang="fr-FR" dirty="0" smtClean="0"/>
              <a:t>KROHN B., </a:t>
            </a:r>
            <a:r>
              <a:rPr lang="fr-FR" i="1" dirty="0" smtClean="0"/>
              <a:t>Stanley Kubrick, Cahiers du cinéma-Le Monde, </a:t>
            </a:r>
            <a:r>
              <a:rPr lang="fr-FR" dirty="0" smtClean="0"/>
              <a:t>2007 [CDI]</a:t>
            </a:r>
          </a:p>
          <a:p>
            <a:r>
              <a:rPr lang="fr-FR" dirty="0" smtClean="0"/>
              <a:t>CIMENT M., </a:t>
            </a:r>
            <a:r>
              <a:rPr lang="fr-FR" i="1" dirty="0" smtClean="0"/>
              <a:t>Symétries</a:t>
            </a:r>
            <a:r>
              <a:rPr lang="fr-FR" dirty="0" smtClean="0"/>
              <a:t>, Stanley Kubrick, Aux croisements d'une </a:t>
            </a:r>
            <a:r>
              <a:rPr lang="fr-FR" dirty="0" err="1" smtClean="0"/>
              <a:t>oeuvre</a:t>
            </a:r>
            <a:r>
              <a:rPr lang="fr-FR" dirty="0" smtClean="0"/>
              <a:t> , exposition virtuelle de la cinémathèque, </a:t>
            </a:r>
            <a:r>
              <a:rPr lang="fr-FR" dirty="0" smtClean="0">
                <a:hlinkClick r:id="rId4"/>
              </a:rPr>
              <a:t>http://</a:t>
            </a:r>
            <a:r>
              <a:rPr lang="fr-FR" dirty="0" smtClean="0">
                <a:hlinkClick r:id="rId4"/>
              </a:rPr>
              <a:t>www.cinematheque.fr/expositions-virtuelles/kubrick/item.php?id=21</a:t>
            </a: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A </a:t>
            </a:r>
            <a:r>
              <a:rPr lang="fr-FR" dirty="0" smtClean="0"/>
              <a:t>lire aussi : </a:t>
            </a:r>
            <a:r>
              <a:rPr lang="fr-FR" dirty="0" smtClean="0">
                <a:hlinkClick r:id="rId5"/>
              </a:rPr>
              <a:t>http://</a:t>
            </a:r>
            <a:r>
              <a:rPr lang="fr-FR" dirty="0" smtClean="0">
                <a:hlinkClick r:id="rId5"/>
              </a:rPr>
              <a:t>www.ubiqwity.com/ubik1/ubik1access/cahiers/terminale/terminaleS/histoire/2cheminpuissance/FullMetalJacketsynthese.htm</a:t>
            </a:r>
            <a:endParaRPr lang="fr-FR" dirty="0" smtClean="0"/>
          </a:p>
          <a:p>
            <a:r>
              <a:rPr lang="fr-FR" dirty="0" smtClean="0">
                <a:hlinkClick r:id="rId6"/>
              </a:rPr>
              <a:t>http://</a:t>
            </a:r>
            <a:r>
              <a:rPr lang="fr-FR" dirty="0" smtClean="0">
                <a:hlinkClick r:id="rId6"/>
              </a:rPr>
              <a:t>www.ubiqwity.com/ubik1/ubik1access/cahiers/premiere/histoire/5experiencecombattante/experiencecombattantelecon2016.htm</a:t>
            </a: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2647</TotalTime>
  <Words>262</Words>
  <Application>Microsoft Office PowerPoint</Application>
  <PresentationFormat>Affichage à l'écran (4:3)</PresentationFormat>
  <Paragraphs>110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Diapositive 1</vt:lpstr>
      <vt:lpstr>Diapositive 2</vt:lpstr>
      <vt:lpstr>Diapositive 3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Neree Manuel</dc:creator>
  <cp:lastModifiedBy>Neree Manuel</cp:lastModifiedBy>
  <cp:revision>74</cp:revision>
  <dcterms:created xsi:type="dcterms:W3CDTF">2016-05-04T10:53:05Z</dcterms:created>
  <dcterms:modified xsi:type="dcterms:W3CDTF">2016-05-09T17:16:27Z</dcterms:modified>
</cp:coreProperties>
</file>