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23" autoAdjust="0"/>
  </p:normalViewPr>
  <p:slideViewPr>
    <p:cSldViewPr>
      <p:cViewPr varScale="1">
        <p:scale>
          <a:sx n="96" d="100"/>
          <a:sy n="96" d="100"/>
        </p:scale>
        <p:origin x="-1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FF0000"/>
        </a:solidFill>
      </dgm:spPr>
      <dgm:t>
        <a:bodyPr/>
        <a:lstStyle/>
        <a:p>
          <a:pPr algn="ctr"/>
          <a:r>
            <a:rPr lang="fr-FR" sz="2400" dirty="0" smtClean="0"/>
            <a:t>Roi des Français 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r>
            <a:rPr lang="fr-FR" sz="2000" dirty="0" smtClean="0"/>
            <a:t>Droit de véto</a:t>
          </a:r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82748" custLinFactNeighborY="-341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09400F55-3E20-44B9-A5E8-EA0796A4A220}" type="presOf" srcId="{67B84511-3484-4682-BA79-BE9CB2B03724}" destId="{5E27B6CC-1054-4B99-BE84-026FBC5B9C09}" srcOrd="0" destOrd="0" presId="urn:microsoft.com/office/officeart/2005/8/layout/vList2"/>
    <dgm:cxn modelId="{BA0620AD-5DD0-4D4A-AAB8-95D65EE3C598}" type="presOf" srcId="{F09A96A2-9C62-48D2-A2F5-ACB6F756FDC1}" destId="{F25204F9-C7EC-4C99-9CCA-30D4B16F4CAE}" srcOrd="0" destOrd="0" presId="urn:microsoft.com/office/officeart/2005/8/layout/vList2"/>
    <dgm:cxn modelId="{FB81CEF5-9974-4319-B823-B43DB0F1C39C}" type="presOf" srcId="{7C1BA881-864D-4CBC-9D51-925459872608}" destId="{297C61B0-AAD8-43B0-A09F-A90C9D0EE668}" srcOrd="0" destOrd="0" presId="urn:microsoft.com/office/officeart/2005/8/layout/vList2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8CED2A99-40BD-4346-B9E9-1176B947E991}" type="presParOf" srcId="{297C61B0-AAD8-43B0-A09F-A90C9D0EE668}" destId="{5E27B6CC-1054-4B99-BE84-026FBC5B9C09}" srcOrd="0" destOrd="0" presId="urn:microsoft.com/office/officeart/2005/8/layout/vList2"/>
    <dgm:cxn modelId="{059ED3E5-9248-4F72-8EE8-A86EE079B93E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0070C0"/>
        </a:solidFill>
      </dgm:spPr>
      <dgm:t>
        <a:bodyPr/>
        <a:lstStyle/>
        <a:p>
          <a:pPr algn="ctr"/>
          <a:r>
            <a:rPr lang="fr-FR" sz="2400" dirty="0" smtClean="0"/>
            <a:t>Assemblée législative 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r>
            <a:rPr lang="fr-FR" sz="2000" dirty="0" smtClean="0"/>
            <a:t>propose les </a:t>
          </a:r>
          <a:r>
            <a:rPr lang="fr-FR" sz="2000" dirty="0" smtClean="0"/>
            <a:t>lois</a:t>
          </a:r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F4051B9F-E95A-4323-BC22-FC4CC0E60720}">
      <dgm:prSet phldrT="[Texte]" custT="1"/>
      <dgm:spPr/>
      <dgm:t>
        <a:bodyPr/>
        <a:lstStyle/>
        <a:p>
          <a:r>
            <a:rPr lang="fr-FR" sz="2000" dirty="0" smtClean="0"/>
            <a:t>Discute</a:t>
          </a:r>
          <a:endParaRPr lang="fr-FR" sz="2000" dirty="0"/>
        </a:p>
      </dgm:t>
    </dgm:pt>
    <dgm:pt modelId="{ED17A7E3-E940-4E43-88B0-999E12BD9D10}" type="parTrans" cxnId="{F9A9C5A2-6BC1-481D-A99B-5C33BC854A66}">
      <dgm:prSet/>
      <dgm:spPr/>
      <dgm:t>
        <a:bodyPr/>
        <a:lstStyle/>
        <a:p>
          <a:endParaRPr lang="fr-FR"/>
        </a:p>
      </dgm:t>
    </dgm:pt>
    <dgm:pt modelId="{98E64C23-DC43-4CF3-8B5A-DC51C4FFDA3E}" type="sibTrans" cxnId="{F9A9C5A2-6BC1-481D-A99B-5C33BC854A66}">
      <dgm:prSet/>
      <dgm:spPr/>
      <dgm:t>
        <a:bodyPr/>
        <a:lstStyle/>
        <a:p>
          <a:endParaRPr lang="fr-FR"/>
        </a:p>
      </dgm:t>
    </dgm:pt>
    <dgm:pt modelId="{11171E8A-9769-4F94-B9F8-2BA8525C7452}">
      <dgm:prSet phldrT="[Texte]" custT="1"/>
      <dgm:spPr/>
      <dgm:t>
        <a:bodyPr/>
        <a:lstStyle/>
        <a:p>
          <a:r>
            <a:rPr lang="fr-FR" sz="2000" dirty="0" smtClean="0"/>
            <a:t>Vote les lois  </a:t>
          </a:r>
          <a:endParaRPr lang="fr-FR" sz="2000" dirty="0"/>
        </a:p>
      </dgm:t>
    </dgm:pt>
    <dgm:pt modelId="{9B0AB0A1-5885-41F9-838A-418037B49D30}" type="parTrans" cxnId="{5A130BF8-D6B6-4958-9D1C-9D8F53C4E803}">
      <dgm:prSet/>
      <dgm:spPr/>
      <dgm:t>
        <a:bodyPr/>
        <a:lstStyle/>
        <a:p>
          <a:endParaRPr lang="fr-FR"/>
        </a:p>
      </dgm:t>
    </dgm:pt>
    <dgm:pt modelId="{AA89C09B-F67A-4A2A-9926-7665E57DC2EC}" type="sibTrans" cxnId="{5A130BF8-D6B6-4958-9D1C-9D8F53C4E803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82748" custLinFactNeighborY="-341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A507C3B-7565-477E-ADBD-C9444DD652E4}" type="presOf" srcId="{67B84511-3484-4682-BA79-BE9CB2B03724}" destId="{5E27B6CC-1054-4B99-BE84-026FBC5B9C09}" srcOrd="0" destOrd="0" presId="urn:microsoft.com/office/officeart/2005/8/layout/vList2"/>
    <dgm:cxn modelId="{03F8298E-1F81-4B09-80D8-22394DB4EA9E}" type="presOf" srcId="{F09A96A2-9C62-48D2-A2F5-ACB6F756FDC1}" destId="{F25204F9-C7EC-4C99-9CCA-30D4B16F4CAE}" srcOrd="0" destOrd="0" presId="urn:microsoft.com/office/officeart/2005/8/layout/vList2"/>
    <dgm:cxn modelId="{F9A9C5A2-6BC1-481D-A99B-5C33BC854A66}" srcId="{67B84511-3484-4682-BA79-BE9CB2B03724}" destId="{F4051B9F-E95A-4323-BC22-FC4CC0E60720}" srcOrd="1" destOrd="0" parTransId="{ED17A7E3-E940-4E43-88B0-999E12BD9D10}" sibTransId="{98E64C23-DC43-4CF3-8B5A-DC51C4FFDA3E}"/>
    <dgm:cxn modelId="{3BC4233E-7525-43FB-860B-F367E177BC07}" type="presOf" srcId="{11171E8A-9769-4F94-B9F8-2BA8525C7452}" destId="{F25204F9-C7EC-4C99-9CCA-30D4B16F4CAE}" srcOrd="0" destOrd="2" presId="urn:microsoft.com/office/officeart/2005/8/layout/vList2"/>
    <dgm:cxn modelId="{A6F117A4-2FDB-45C0-9F6E-C65868759241}" type="presOf" srcId="{F4051B9F-E95A-4323-BC22-FC4CC0E60720}" destId="{F25204F9-C7EC-4C99-9CCA-30D4B16F4CAE}" srcOrd="0" destOrd="1" presId="urn:microsoft.com/office/officeart/2005/8/layout/vList2"/>
    <dgm:cxn modelId="{5A130BF8-D6B6-4958-9D1C-9D8F53C4E803}" srcId="{67B84511-3484-4682-BA79-BE9CB2B03724}" destId="{11171E8A-9769-4F94-B9F8-2BA8525C7452}" srcOrd="2" destOrd="0" parTransId="{9B0AB0A1-5885-41F9-838A-418037B49D30}" sibTransId="{AA89C09B-F67A-4A2A-9926-7665E57DC2EC}"/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DF84C9D3-D483-4FC1-A0D8-714A89F128C6}" type="presOf" srcId="{7C1BA881-864D-4CBC-9D51-925459872608}" destId="{297C61B0-AAD8-43B0-A09F-A90C9D0EE668}" srcOrd="0" destOrd="0" presId="urn:microsoft.com/office/officeart/2005/8/layout/vList2"/>
    <dgm:cxn modelId="{AB4660E7-73E5-4B58-8701-7438DF888CE7}" type="presParOf" srcId="{297C61B0-AAD8-43B0-A09F-A90C9D0EE668}" destId="{5E27B6CC-1054-4B99-BE84-026FBC5B9C09}" srcOrd="0" destOrd="0" presId="urn:microsoft.com/office/officeart/2005/8/layout/vList2"/>
    <dgm:cxn modelId="{B853C0CF-3110-4C5D-9045-6550635AA80D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92D050"/>
        </a:solidFill>
      </dgm:spPr>
      <dgm:t>
        <a:bodyPr/>
        <a:lstStyle/>
        <a:p>
          <a:pPr algn="ctr"/>
          <a:r>
            <a:rPr lang="fr-FR" sz="2400" smtClean="0"/>
            <a:t>Juge et jurés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82748" custLinFactNeighborY="-341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BAD214B-C55C-42DA-AA07-4CFCA71B7042}" type="presOf" srcId="{F09A96A2-9C62-48D2-A2F5-ACB6F756FDC1}" destId="{F25204F9-C7EC-4C99-9CCA-30D4B16F4CAE}" srcOrd="0" destOrd="0" presId="urn:microsoft.com/office/officeart/2005/8/layout/vList2"/>
    <dgm:cxn modelId="{0CAE6D13-3C40-41FC-978C-2D2CA27A109C}" type="presOf" srcId="{67B84511-3484-4682-BA79-BE9CB2B03724}" destId="{5E27B6CC-1054-4B99-BE84-026FBC5B9C09}" srcOrd="0" destOrd="0" presId="urn:microsoft.com/office/officeart/2005/8/layout/vList2"/>
    <dgm:cxn modelId="{BB25CCE2-83DC-4F1B-B2A9-267DC8EDF8D1}" type="presOf" srcId="{7C1BA881-864D-4CBC-9D51-925459872608}" destId="{297C61B0-AAD8-43B0-A09F-A90C9D0EE668}" srcOrd="0" destOrd="0" presId="urn:microsoft.com/office/officeart/2005/8/layout/vList2"/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C3746EB6-70F1-469A-99BE-A719319B99E4}" type="presParOf" srcId="{297C61B0-AAD8-43B0-A09F-A90C9D0EE668}" destId="{5E27B6CC-1054-4B99-BE84-026FBC5B9C09}" srcOrd="0" destOrd="0" presId="urn:microsoft.com/office/officeart/2005/8/layout/vList2"/>
    <dgm:cxn modelId="{C852B6D8-E41F-4744-B775-212877398F28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FF0000"/>
        </a:solidFill>
      </dgm:spPr>
      <dgm:t>
        <a:bodyPr/>
        <a:lstStyle/>
        <a:p>
          <a:pPr algn="ctr"/>
          <a:r>
            <a:rPr lang="fr-FR" sz="2400" dirty="0" smtClean="0"/>
            <a:t>5 directeurs 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r>
            <a:rPr lang="fr-FR" sz="2000" dirty="0" smtClean="0"/>
            <a:t>Nomment les ministres </a:t>
          </a:r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F4290274-DE87-4EA8-9928-19AA87002268}">
      <dgm:prSet phldrT="[Texte]" custT="1"/>
      <dgm:spPr/>
      <dgm:t>
        <a:bodyPr/>
        <a:lstStyle/>
        <a:p>
          <a:r>
            <a:rPr lang="fr-FR" sz="2000" dirty="0" smtClean="0"/>
            <a:t>Font exécuter les lois </a:t>
          </a:r>
          <a:endParaRPr lang="fr-FR" sz="2000" dirty="0"/>
        </a:p>
      </dgm:t>
    </dgm:pt>
    <dgm:pt modelId="{1D77C753-DCE3-4447-99C4-3BDA00C4FF4A}" type="parTrans" cxnId="{CC8DB5FE-9590-49A7-96E0-A89D28311585}">
      <dgm:prSet/>
      <dgm:spPr/>
      <dgm:t>
        <a:bodyPr/>
        <a:lstStyle/>
        <a:p>
          <a:endParaRPr lang="fr-FR"/>
        </a:p>
      </dgm:t>
    </dgm:pt>
    <dgm:pt modelId="{0168960C-147A-46FB-B250-6B7223E024A8}" type="sibTrans" cxnId="{CC8DB5FE-9590-49A7-96E0-A89D28311585}">
      <dgm:prSet/>
      <dgm:spPr/>
      <dgm:t>
        <a:bodyPr/>
        <a:lstStyle/>
        <a:p>
          <a:endParaRPr lang="fr-FR"/>
        </a:p>
      </dgm:t>
    </dgm:pt>
    <dgm:pt modelId="{0BF87B1E-CD8C-4132-B164-D5EABC616FA0}">
      <dgm:prSet phldrT="[Texte]" custT="1"/>
      <dgm:spPr/>
      <dgm:t>
        <a:bodyPr/>
        <a:lstStyle/>
        <a:p>
          <a:r>
            <a:rPr lang="fr-FR" sz="2000" dirty="0" smtClean="0"/>
            <a:t>Dirigent l’armée et la police </a:t>
          </a:r>
          <a:endParaRPr lang="fr-FR" sz="2000" dirty="0"/>
        </a:p>
      </dgm:t>
    </dgm:pt>
    <dgm:pt modelId="{F73ECCC5-41EF-4A62-B743-2D6F012C007E}" type="parTrans" cxnId="{8D3FDE24-12FA-4567-9670-8E68EB9E4E8A}">
      <dgm:prSet/>
      <dgm:spPr/>
      <dgm:t>
        <a:bodyPr/>
        <a:lstStyle/>
        <a:p>
          <a:endParaRPr lang="fr-FR"/>
        </a:p>
      </dgm:t>
    </dgm:pt>
    <dgm:pt modelId="{71C5EFFB-CE5D-4BDE-845B-01AD4BEFD639}" type="sibTrans" cxnId="{8D3FDE24-12FA-4567-9670-8E68EB9E4E8A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37458" custLinFactNeighborX="454" custLinFactNeighborY="-2478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B035E02-F3F1-4900-8ACA-3EE7C6178A90}" type="presOf" srcId="{7C1BA881-864D-4CBC-9D51-925459872608}" destId="{297C61B0-AAD8-43B0-A09F-A90C9D0EE668}" srcOrd="0" destOrd="0" presId="urn:microsoft.com/office/officeart/2005/8/layout/vList2"/>
    <dgm:cxn modelId="{68EE649D-05FE-4FAB-B4C5-818FE443249A}" type="presOf" srcId="{F09A96A2-9C62-48D2-A2F5-ACB6F756FDC1}" destId="{F25204F9-C7EC-4C99-9CCA-30D4B16F4CAE}" srcOrd="0" destOrd="0" presId="urn:microsoft.com/office/officeart/2005/8/layout/vList2"/>
    <dgm:cxn modelId="{CC8DB5FE-9590-49A7-96E0-A89D28311585}" srcId="{67B84511-3484-4682-BA79-BE9CB2B03724}" destId="{F4290274-DE87-4EA8-9928-19AA87002268}" srcOrd="1" destOrd="0" parTransId="{1D77C753-DCE3-4447-99C4-3BDA00C4FF4A}" sibTransId="{0168960C-147A-46FB-B250-6B7223E024A8}"/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FF74BDA5-9F54-499C-A802-20A5D18DBCEB}" type="presOf" srcId="{F4290274-DE87-4EA8-9928-19AA87002268}" destId="{F25204F9-C7EC-4C99-9CCA-30D4B16F4CAE}" srcOrd="0" destOrd="1" presId="urn:microsoft.com/office/officeart/2005/8/layout/vList2"/>
    <dgm:cxn modelId="{C657BDC2-894D-4F2D-91B9-A2CBA493AC41}" type="presOf" srcId="{0BF87B1E-CD8C-4132-B164-D5EABC616FA0}" destId="{F25204F9-C7EC-4C99-9CCA-30D4B16F4CAE}" srcOrd="0" destOrd="2" presId="urn:microsoft.com/office/officeart/2005/8/layout/vList2"/>
    <dgm:cxn modelId="{8D3FDE24-12FA-4567-9670-8E68EB9E4E8A}" srcId="{67B84511-3484-4682-BA79-BE9CB2B03724}" destId="{0BF87B1E-CD8C-4132-B164-D5EABC616FA0}" srcOrd="2" destOrd="0" parTransId="{F73ECCC5-41EF-4A62-B743-2D6F012C007E}" sibTransId="{71C5EFFB-CE5D-4BDE-845B-01AD4BEFD639}"/>
    <dgm:cxn modelId="{8434937A-FBF7-462D-8DC9-A00047E14D19}" type="presOf" srcId="{67B84511-3484-4682-BA79-BE9CB2B03724}" destId="{5E27B6CC-1054-4B99-BE84-026FBC5B9C09}" srcOrd="0" destOrd="0" presId="urn:microsoft.com/office/officeart/2005/8/layout/vList2"/>
    <dgm:cxn modelId="{B965C967-1A7B-4FDD-B10F-3278F47E7A64}" type="presParOf" srcId="{297C61B0-AAD8-43B0-A09F-A90C9D0EE668}" destId="{5E27B6CC-1054-4B99-BE84-026FBC5B9C09}" srcOrd="0" destOrd="0" presId="urn:microsoft.com/office/officeart/2005/8/layout/vList2"/>
    <dgm:cxn modelId="{5469525C-82F7-487D-9D0A-7BD8EB4A0703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0070C0"/>
        </a:solidFill>
      </dgm:spPr>
      <dgm:t>
        <a:bodyPr/>
        <a:lstStyle/>
        <a:p>
          <a:pPr algn="ctr"/>
          <a:r>
            <a:rPr lang="fr-FR" sz="2400" dirty="0" smtClean="0"/>
            <a:t>Conseil des anciens</a:t>
          </a:r>
        </a:p>
        <a:p>
          <a:pPr algn="ctr"/>
          <a:r>
            <a:rPr lang="fr-FR" sz="2400" dirty="0" smtClean="0"/>
            <a:t>(40 ans minimum )  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r>
            <a:rPr lang="fr-FR" sz="2000" dirty="0" smtClean="0"/>
            <a:t>Vote les lois </a:t>
          </a:r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82748" custLinFactNeighborY="-341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87788955-89CC-4E09-A9EF-AE53F5BA34C8}" type="presOf" srcId="{67B84511-3484-4682-BA79-BE9CB2B03724}" destId="{5E27B6CC-1054-4B99-BE84-026FBC5B9C09}" srcOrd="0" destOrd="0" presId="urn:microsoft.com/office/officeart/2005/8/layout/vList2"/>
    <dgm:cxn modelId="{8A8F4078-A9AD-45D0-ABD3-91AC523D37B4}" type="presOf" srcId="{7C1BA881-864D-4CBC-9D51-925459872608}" destId="{297C61B0-AAD8-43B0-A09F-A90C9D0EE668}" srcOrd="0" destOrd="0" presId="urn:microsoft.com/office/officeart/2005/8/layout/vList2"/>
    <dgm:cxn modelId="{C2F3EBE0-E927-455D-B3F7-B88E0E672F6F}" type="presOf" srcId="{F09A96A2-9C62-48D2-A2F5-ACB6F756FDC1}" destId="{F25204F9-C7EC-4C99-9CCA-30D4B16F4CAE}" srcOrd="0" destOrd="0" presId="urn:microsoft.com/office/officeart/2005/8/layout/vList2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C89CD51F-3E1A-453C-B076-46E408CEABF7}" type="presParOf" srcId="{297C61B0-AAD8-43B0-A09F-A90C9D0EE668}" destId="{5E27B6CC-1054-4B99-BE84-026FBC5B9C09}" srcOrd="0" destOrd="0" presId="urn:microsoft.com/office/officeart/2005/8/layout/vList2"/>
    <dgm:cxn modelId="{CA71E176-24BF-4BDE-9D08-E06C739F1900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1BA881-864D-4CBC-9D51-92545987260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7B84511-3484-4682-BA79-BE9CB2B03724}">
      <dgm:prSet phldrT="[Texte]" custT="1"/>
      <dgm:spPr>
        <a:solidFill>
          <a:srgbClr val="0070C0"/>
        </a:solidFill>
      </dgm:spPr>
      <dgm:t>
        <a:bodyPr/>
        <a:lstStyle/>
        <a:p>
          <a:pPr algn="ctr"/>
          <a:r>
            <a:rPr lang="fr-FR" sz="2400" dirty="0" smtClean="0"/>
            <a:t>Conseil des 500</a:t>
          </a:r>
        </a:p>
        <a:p>
          <a:pPr algn="ctr"/>
          <a:r>
            <a:rPr lang="fr-FR" sz="2400" dirty="0" smtClean="0"/>
            <a:t>(30 ans minimum )  </a:t>
          </a:r>
          <a:endParaRPr lang="fr-FR" sz="2400" dirty="0"/>
        </a:p>
      </dgm:t>
    </dgm:pt>
    <dgm:pt modelId="{F55377F4-72BC-4458-8D47-1DCF640F3409}" type="parTrans" cxnId="{E625EE89-5629-4E42-A26E-75D72BF4306F}">
      <dgm:prSet/>
      <dgm:spPr/>
      <dgm:t>
        <a:bodyPr/>
        <a:lstStyle/>
        <a:p>
          <a:endParaRPr lang="fr-FR"/>
        </a:p>
      </dgm:t>
    </dgm:pt>
    <dgm:pt modelId="{8DE50572-3458-4A51-BD33-6BD94B4A28D7}" type="sibTrans" cxnId="{E625EE89-5629-4E42-A26E-75D72BF4306F}">
      <dgm:prSet/>
      <dgm:spPr/>
      <dgm:t>
        <a:bodyPr/>
        <a:lstStyle/>
        <a:p>
          <a:endParaRPr lang="fr-FR"/>
        </a:p>
      </dgm:t>
    </dgm:pt>
    <dgm:pt modelId="{F09A96A2-9C62-48D2-A2F5-ACB6F756FDC1}">
      <dgm:prSet phldrT="[Texte]" custT="1"/>
      <dgm:spPr/>
      <dgm:t>
        <a:bodyPr/>
        <a:lstStyle/>
        <a:p>
          <a:r>
            <a:rPr lang="fr-FR" sz="2000" dirty="0" smtClean="0"/>
            <a:t>propose les lois </a:t>
          </a:r>
          <a:endParaRPr lang="fr-FR" sz="2000" dirty="0"/>
        </a:p>
      </dgm:t>
    </dgm:pt>
    <dgm:pt modelId="{F54A64B4-F836-4A32-9DD9-B09345D7916A}" type="parTrans" cxnId="{F4C2D7BB-AD87-4532-B2F6-A28404CF42B1}">
      <dgm:prSet/>
      <dgm:spPr/>
      <dgm:t>
        <a:bodyPr/>
        <a:lstStyle/>
        <a:p>
          <a:endParaRPr lang="fr-FR"/>
        </a:p>
      </dgm:t>
    </dgm:pt>
    <dgm:pt modelId="{6C1A041C-2D7D-477D-B444-682F3659AFE8}" type="sibTrans" cxnId="{F4C2D7BB-AD87-4532-B2F6-A28404CF42B1}">
      <dgm:prSet/>
      <dgm:spPr/>
      <dgm:t>
        <a:bodyPr/>
        <a:lstStyle/>
        <a:p>
          <a:endParaRPr lang="fr-FR"/>
        </a:p>
      </dgm:t>
    </dgm:pt>
    <dgm:pt modelId="{297C61B0-AAD8-43B0-A09F-A90C9D0EE668}" type="pres">
      <dgm:prSet presAssocID="{7C1BA881-864D-4CBC-9D51-9254598726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E27B6CC-1054-4B99-BE84-026FBC5B9C09}" type="pres">
      <dgm:prSet presAssocID="{67B84511-3484-4682-BA79-BE9CB2B03724}" presName="parentText" presStyleLbl="node1" presStyleIdx="0" presStyleCnt="1" custScaleY="82748" custLinFactNeighborY="-3413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5204F9-C7EC-4C99-9CCA-30D4B16F4CAE}" type="pres">
      <dgm:prSet presAssocID="{67B84511-3484-4682-BA79-BE9CB2B03724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F951521-863E-4E22-8D07-2BA7D2649060}" type="presOf" srcId="{67B84511-3484-4682-BA79-BE9CB2B03724}" destId="{5E27B6CC-1054-4B99-BE84-026FBC5B9C09}" srcOrd="0" destOrd="0" presId="urn:microsoft.com/office/officeart/2005/8/layout/vList2"/>
    <dgm:cxn modelId="{E625EE89-5629-4E42-A26E-75D72BF4306F}" srcId="{7C1BA881-864D-4CBC-9D51-925459872608}" destId="{67B84511-3484-4682-BA79-BE9CB2B03724}" srcOrd="0" destOrd="0" parTransId="{F55377F4-72BC-4458-8D47-1DCF640F3409}" sibTransId="{8DE50572-3458-4A51-BD33-6BD94B4A28D7}"/>
    <dgm:cxn modelId="{F4C2D7BB-AD87-4532-B2F6-A28404CF42B1}" srcId="{67B84511-3484-4682-BA79-BE9CB2B03724}" destId="{F09A96A2-9C62-48D2-A2F5-ACB6F756FDC1}" srcOrd="0" destOrd="0" parTransId="{F54A64B4-F836-4A32-9DD9-B09345D7916A}" sibTransId="{6C1A041C-2D7D-477D-B444-682F3659AFE8}"/>
    <dgm:cxn modelId="{729FA589-0D6C-418E-A5C7-D9CEDC3B8A0F}" type="presOf" srcId="{F09A96A2-9C62-48D2-A2F5-ACB6F756FDC1}" destId="{F25204F9-C7EC-4C99-9CCA-30D4B16F4CAE}" srcOrd="0" destOrd="0" presId="urn:microsoft.com/office/officeart/2005/8/layout/vList2"/>
    <dgm:cxn modelId="{E2B6617D-BB66-4C99-9937-6B14642240BE}" type="presOf" srcId="{7C1BA881-864D-4CBC-9D51-925459872608}" destId="{297C61B0-AAD8-43B0-A09F-A90C9D0EE668}" srcOrd="0" destOrd="0" presId="urn:microsoft.com/office/officeart/2005/8/layout/vList2"/>
    <dgm:cxn modelId="{BC179F3C-A2E0-4F61-B9CA-79305C7387C6}" type="presParOf" srcId="{297C61B0-AAD8-43B0-A09F-A90C9D0EE668}" destId="{5E27B6CC-1054-4B99-BE84-026FBC5B9C09}" srcOrd="0" destOrd="0" presId="urn:microsoft.com/office/officeart/2005/8/layout/vList2"/>
    <dgm:cxn modelId="{5FE15CB2-5B67-4711-A8B0-C82A3D3010CD}" type="presParOf" srcId="{297C61B0-AAD8-43B0-A09F-A90C9D0EE668}" destId="{F25204F9-C7EC-4C99-9CCA-30D4B16F4CAE}" srcOrd="1" destOrd="0" presId="urn:microsoft.com/office/officeart/2005/8/layout/vList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3024336" cy="75903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Roi des Français </a:t>
          </a:r>
          <a:endParaRPr lang="fr-FR" sz="2400" kern="1200" dirty="0"/>
        </a:p>
      </dsp:txBody>
      <dsp:txXfrm>
        <a:off x="0" y="0"/>
        <a:ext cx="3024336" cy="759030"/>
      </dsp:txXfrm>
    </dsp:sp>
    <dsp:sp modelId="{F25204F9-C7EC-4C99-9CCA-30D4B16F4CAE}">
      <dsp:nvSpPr>
        <dsp:cNvPr id="0" name=""/>
        <dsp:cNvSpPr/>
      </dsp:nvSpPr>
      <dsp:spPr>
        <a:xfrm>
          <a:off x="0" y="765883"/>
          <a:ext cx="3024336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3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Droit de véto</a:t>
          </a:r>
          <a:endParaRPr lang="fr-FR" sz="2000" kern="1200" dirty="0"/>
        </a:p>
      </dsp:txBody>
      <dsp:txXfrm>
        <a:off x="0" y="765883"/>
        <a:ext cx="3024336" cy="8114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2952328" cy="697069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Assemblée législative </a:t>
          </a:r>
          <a:endParaRPr lang="fr-FR" sz="2400" kern="1200" dirty="0"/>
        </a:p>
      </dsp:txBody>
      <dsp:txXfrm>
        <a:off x="0" y="0"/>
        <a:ext cx="2952328" cy="697069"/>
      </dsp:txXfrm>
    </dsp:sp>
    <dsp:sp modelId="{F25204F9-C7EC-4C99-9CCA-30D4B16F4CAE}">
      <dsp:nvSpPr>
        <dsp:cNvPr id="0" name=""/>
        <dsp:cNvSpPr/>
      </dsp:nvSpPr>
      <dsp:spPr>
        <a:xfrm>
          <a:off x="0" y="700305"/>
          <a:ext cx="2952328" cy="10246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73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propose les </a:t>
          </a:r>
          <a:r>
            <a:rPr lang="fr-FR" sz="2000" kern="1200" dirty="0" smtClean="0"/>
            <a:t>lois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Discute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Vote les lois  </a:t>
          </a:r>
          <a:endParaRPr lang="fr-FR" sz="2000" kern="1200" dirty="0"/>
        </a:p>
      </dsp:txBody>
      <dsp:txXfrm>
        <a:off x="0" y="700305"/>
        <a:ext cx="2952328" cy="10246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2699792" cy="430184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smtClean="0"/>
            <a:t>Juge et jurés</a:t>
          </a:r>
          <a:endParaRPr lang="fr-FR" sz="2400" kern="1200" dirty="0"/>
        </a:p>
      </dsp:txBody>
      <dsp:txXfrm>
        <a:off x="0" y="0"/>
        <a:ext cx="2699792" cy="430184"/>
      </dsp:txXfrm>
    </dsp:sp>
    <dsp:sp modelId="{F25204F9-C7EC-4C99-9CCA-30D4B16F4CAE}">
      <dsp:nvSpPr>
        <dsp:cNvPr id="0" name=""/>
        <dsp:cNvSpPr/>
      </dsp:nvSpPr>
      <dsp:spPr>
        <a:xfrm>
          <a:off x="0" y="430329"/>
          <a:ext cx="2699792" cy="73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718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fr-FR" sz="2000" kern="1200" dirty="0"/>
        </a:p>
      </dsp:txBody>
      <dsp:txXfrm>
        <a:off x="0" y="430329"/>
        <a:ext cx="2699792" cy="7358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3312368" cy="266461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5 directeurs </a:t>
          </a:r>
          <a:endParaRPr lang="fr-FR" sz="2400" kern="1200" dirty="0"/>
        </a:p>
      </dsp:txBody>
      <dsp:txXfrm>
        <a:off x="0" y="0"/>
        <a:ext cx="3312368" cy="266461"/>
      </dsp:txXfrm>
    </dsp:sp>
    <dsp:sp modelId="{F25204F9-C7EC-4C99-9CCA-30D4B16F4CAE}">
      <dsp:nvSpPr>
        <dsp:cNvPr id="0" name=""/>
        <dsp:cNvSpPr/>
      </dsp:nvSpPr>
      <dsp:spPr>
        <a:xfrm>
          <a:off x="0" y="270012"/>
          <a:ext cx="3312368" cy="1022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168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Nomment les ministres 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Font exécuter les lois </a:t>
          </a:r>
          <a:endParaRPr lang="fr-F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Dirigent l’armée et la police </a:t>
          </a:r>
          <a:endParaRPr lang="fr-FR" sz="2000" kern="1200" dirty="0"/>
        </a:p>
      </dsp:txBody>
      <dsp:txXfrm>
        <a:off x="0" y="270012"/>
        <a:ext cx="3312368" cy="10225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3024336" cy="910062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Conseil des anciens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(40 ans minimum )  </a:t>
          </a:r>
          <a:endParaRPr lang="fr-FR" sz="2400" kern="1200" dirty="0"/>
        </a:p>
      </dsp:txBody>
      <dsp:txXfrm>
        <a:off x="0" y="0"/>
        <a:ext cx="3024336" cy="910062"/>
      </dsp:txXfrm>
    </dsp:sp>
    <dsp:sp modelId="{F25204F9-C7EC-4C99-9CCA-30D4B16F4CAE}">
      <dsp:nvSpPr>
        <dsp:cNvPr id="0" name=""/>
        <dsp:cNvSpPr/>
      </dsp:nvSpPr>
      <dsp:spPr>
        <a:xfrm>
          <a:off x="0" y="915919"/>
          <a:ext cx="3024336" cy="66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3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Vote les lois </a:t>
          </a:r>
          <a:endParaRPr lang="fr-FR" sz="2000" kern="1200" dirty="0"/>
        </a:p>
      </dsp:txBody>
      <dsp:txXfrm>
        <a:off x="0" y="915919"/>
        <a:ext cx="3024336" cy="6624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27B6CC-1054-4B99-BE84-026FBC5B9C09}">
      <dsp:nvSpPr>
        <dsp:cNvPr id="0" name=""/>
        <dsp:cNvSpPr/>
      </dsp:nvSpPr>
      <dsp:spPr>
        <a:xfrm>
          <a:off x="0" y="0"/>
          <a:ext cx="2952328" cy="901349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Conseil des 500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(30 ans minimum )  </a:t>
          </a:r>
          <a:endParaRPr lang="fr-FR" sz="2400" kern="1200" dirty="0"/>
        </a:p>
      </dsp:txBody>
      <dsp:txXfrm>
        <a:off x="0" y="0"/>
        <a:ext cx="2952328" cy="901349"/>
      </dsp:txXfrm>
    </dsp:sp>
    <dsp:sp modelId="{F25204F9-C7EC-4C99-9CCA-30D4B16F4CAE}">
      <dsp:nvSpPr>
        <dsp:cNvPr id="0" name=""/>
        <dsp:cNvSpPr/>
      </dsp:nvSpPr>
      <dsp:spPr>
        <a:xfrm>
          <a:off x="0" y="909050"/>
          <a:ext cx="2952328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73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fr-FR" sz="2000" kern="1200" dirty="0" smtClean="0"/>
            <a:t>propose les lois </a:t>
          </a:r>
          <a:endParaRPr lang="fr-FR" sz="2000" kern="1200" dirty="0"/>
        </a:p>
      </dsp:txBody>
      <dsp:txXfrm>
        <a:off x="0" y="909050"/>
        <a:ext cx="2952328" cy="811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5AE6-4B41-43D4-9223-5B708CC6090D}" type="datetimeFigureOut">
              <a:rPr lang="fr-FR" smtClean="0"/>
              <a:pPr/>
              <a:t>06/09/2019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A85DC-4995-4AE0-A3B8-6EDB174A92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/>
        </p:nvGraphicFramePr>
        <p:xfrm>
          <a:off x="179512" y="404664"/>
          <a:ext cx="302433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e 5"/>
          <p:cNvGraphicFramePr/>
          <p:nvPr/>
        </p:nvGraphicFramePr>
        <p:xfrm>
          <a:off x="3275856" y="404664"/>
          <a:ext cx="2952328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1" name="Groupe 10"/>
          <p:cNvGrpSpPr/>
          <p:nvPr/>
        </p:nvGrpSpPr>
        <p:grpSpPr>
          <a:xfrm>
            <a:off x="251520" y="4509120"/>
            <a:ext cx="8784976" cy="792088"/>
            <a:chOff x="0" y="52522"/>
            <a:chExt cx="2952328" cy="540228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 smtClean="0">
                  <a:solidFill>
                    <a:schemeClr val="tx1"/>
                  </a:solidFill>
                </a:rPr>
                <a:t>C</a:t>
              </a:r>
              <a:r>
                <a:rPr lang="fr-FR" sz="1400" kern="1200" dirty="0" smtClean="0">
                  <a:solidFill>
                    <a:schemeClr val="tx1"/>
                  </a:solidFill>
                </a:rPr>
                <a:t>itoyens </a:t>
              </a:r>
              <a:r>
                <a:rPr lang="fr-FR" sz="1400" kern="1200" dirty="0" smtClean="0">
                  <a:solidFill>
                    <a:schemeClr val="tx1"/>
                  </a:solidFill>
                </a:rPr>
                <a:t>actifs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 smtClean="0">
                  <a:solidFill>
                    <a:schemeClr val="tx1"/>
                  </a:solidFill>
                </a:rPr>
                <a:t>H</a:t>
              </a:r>
              <a:r>
                <a:rPr lang="fr-FR" sz="1400" dirty="0" smtClean="0">
                  <a:solidFill>
                    <a:schemeClr val="tx1"/>
                  </a:solidFill>
                </a:rPr>
                <a:t>ommes </a:t>
              </a:r>
              <a:r>
                <a:rPr lang="fr-FR" sz="1400" dirty="0" smtClean="0">
                  <a:solidFill>
                    <a:schemeClr val="tx1"/>
                  </a:solidFill>
                </a:rPr>
                <a:t>de plus de </a:t>
              </a:r>
              <a:r>
                <a:rPr lang="fr-FR" sz="1400" dirty="0" smtClean="0">
                  <a:solidFill>
                    <a:schemeClr val="tx1"/>
                  </a:solidFill>
                </a:rPr>
                <a:t>25 </a:t>
              </a:r>
              <a:r>
                <a:rPr lang="fr-FR" sz="1400" dirty="0" smtClean="0">
                  <a:solidFill>
                    <a:schemeClr val="tx1"/>
                  </a:solidFill>
                </a:rPr>
                <a:t>ans payant </a:t>
              </a:r>
              <a:r>
                <a:rPr lang="fr-FR" sz="1400" dirty="0" smtClean="0">
                  <a:solidFill>
                    <a:schemeClr val="tx1"/>
                  </a:solidFill>
                </a:rPr>
                <a:t>un </a:t>
              </a:r>
              <a:r>
                <a:rPr lang="fr-FR" sz="1400" dirty="0" smtClean="0">
                  <a:solidFill>
                    <a:schemeClr val="tx1"/>
                  </a:solidFill>
                </a:rPr>
                <a:t>impôt supérieur à 3 livres</a:t>
              </a: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Connecteur droit avec flèche 32"/>
          <p:cNvCxnSpPr/>
          <p:nvPr/>
        </p:nvCxnSpPr>
        <p:spPr>
          <a:xfrm flipV="1">
            <a:off x="4788024" y="4005064"/>
            <a:ext cx="0" cy="3653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0" y="566124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1835696" y="5445224"/>
            <a:ext cx="12254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Pouvoir exécutif </a:t>
            </a:r>
            <a:endParaRPr lang="fr-FR" sz="1200" dirty="0"/>
          </a:p>
        </p:txBody>
      </p:sp>
      <p:grpSp>
        <p:nvGrpSpPr>
          <p:cNvPr id="39" name="Groupe 38"/>
          <p:cNvGrpSpPr/>
          <p:nvPr/>
        </p:nvGrpSpPr>
        <p:grpSpPr>
          <a:xfrm>
            <a:off x="1115616" y="5373216"/>
            <a:ext cx="648072" cy="406006"/>
            <a:chOff x="0" y="0"/>
            <a:chExt cx="3024336" cy="910062"/>
          </a:xfrm>
          <a:solidFill>
            <a:srgbClr val="FF0000"/>
          </a:solidFill>
        </p:grpSpPr>
        <p:sp>
          <p:nvSpPr>
            <p:cNvPr id="40" name="Rectangle à coins arrondis 39"/>
            <p:cNvSpPr/>
            <p:nvPr/>
          </p:nvSpPr>
          <p:spPr>
            <a:xfrm>
              <a:off x="0" y="0"/>
              <a:ext cx="3024336" cy="91006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44426" y="44426"/>
              <a:ext cx="2935484" cy="8212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400" kern="1200" dirty="0"/>
            </a:p>
          </p:txBody>
        </p:sp>
      </p:grpSp>
      <p:sp>
        <p:nvSpPr>
          <p:cNvPr id="42" name="ZoneTexte 41"/>
          <p:cNvSpPr txBox="1"/>
          <p:nvPr/>
        </p:nvSpPr>
        <p:spPr>
          <a:xfrm>
            <a:off x="467544" y="5445224"/>
            <a:ext cx="633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Élisent </a:t>
            </a:r>
            <a:endParaRPr lang="fr-FR" sz="1200" dirty="0"/>
          </a:p>
        </p:txBody>
      </p:sp>
      <p:grpSp>
        <p:nvGrpSpPr>
          <p:cNvPr id="43" name="Groupe 42"/>
          <p:cNvGrpSpPr/>
          <p:nvPr/>
        </p:nvGrpSpPr>
        <p:grpSpPr>
          <a:xfrm>
            <a:off x="2987824" y="5373216"/>
            <a:ext cx="648072" cy="406006"/>
            <a:chOff x="0" y="0"/>
            <a:chExt cx="3024336" cy="910062"/>
          </a:xfrm>
        </p:grpSpPr>
        <p:sp>
          <p:nvSpPr>
            <p:cNvPr id="44" name="Rectangle à coins arrondis 43"/>
            <p:cNvSpPr/>
            <p:nvPr/>
          </p:nvSpPr>
          <p:spPr>
            <a:xfrm>
              <a:off x="0" y="0"/>
              <a:ext cx="3024336" cy="910062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44426" y="44426"/>
              <a:ext cx="2935484" cy="821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400" kern="1200" dirty="0"/>
            </a:p>
          </p:txBody>
        </p:sp>
      </p:grpSp>
      <p:sp>
        <p:nvSpPr>
          <p:cNvPr id="46" name="ZoneTexte 45"/>
          <p:cNvSpPr txBox="1"/>
          <p:nvPr/>
        </p:nvSpPr>
        <p:spPr>
          <a:xfrm>
            <a:off x="3707904" y="5445224"/>
            <a:ext cx="1288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Pouvoir législatif  </a:t>
            </a:r>
            <a:endParaRPr lang="fr-FR" sz="1200" dirty="0"/>
          </a:p>
        </p:txBody>
      </p:sp>
      <p:grpSp>
        <p:nvGrpSpPr>
          <p:cNvPr id="50" name="Groupe 49"/>
          <p:cNvGrpSpPr/>
          <p:nvPr/>
        </p:nvGrpSpPr>
        <p:grpSpPr>
          <a:xfrm>
            <a:off x="7308304" y="5373216"/>
            <a:ext cx="648072" cy="360040"/>
            <a:chOff x="0" y="52522"/>
            <a:chExt cx="2952328" cy="540228"/>
          </a:xfrm>
        </p:grpSpPr>
        <p:sp>
          <p:nvSpPr>
            <p:cNvPr id="51" name="Rectangle à coins arrondis 50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3" name="ZoneTexte 52"/>
          <p:cNvSpPr txBox="1"/>
          <p:nvPr/>
        </p:nvSpPr>
        <p:spPr>
          <a:xfrm>
            <a:off x="7986888" y="5445224"/>
            <a:ext cx="1157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Corps électoral </a:t>
            </a:r>
            <a:endParaRPr lang="fr-FR" sz="1200" dirty="0"/>
          </a:p>
        </p:txBody>
      </p:sp>
      <p:sp>
        <p:nvSpPr>
          <p:cNvPr id="60" name="ZoneTexte 59"/>
          <p:cNvSpPr txBox="1"/>
          <p:nvPr/>
        </p:nvSpPr>
        <p:spPr>
          <a:xfrm>
            <a:off x="7523064" y="6581001"/>
            <a:ext cx="1620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Auteur : Manuel Nérée </a:t>
            </a:r>
            <a:endParaRPr lang="fr-FR" sz="1200" dirty="0"/>
          </a:p>
        </p:txBody>
      </p:sp>
      <p:sp>
        <p:nvSpPr>
          <p:cNvPr id="61" name="ZoneTexte 60"/>
          <p:cNvSpPr txBox="1"/>
          <p:nvPr/>
        </p:nvSpPr>
        <p:spPr>
          <a:xfrm>
            <a:off x="2555776" y="616530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Constitution de </a:t>
            </a:r>
            <a:r>
              <a:rPr lang="fr-FR" dirty="0" smtClean="0"/>
              <a:t>1791 </a:t>
            </a:r>
            <a:endParaRPr lang="fr-FR" dirty="0"/>
          </a:p>
        </p:txBody>
      </p:sp>
      <p:grpSp>
        <p:nvGrpSpPr>
          <p:cNvPr id="37" name="Groupe 36"/>
          <p:cNvGrpSpPr/>
          <p:nvPr/>
        </p:nvGrpSpPr>
        <p:grpSpPr>
          <a:xfrm>
            <a:off x="3131840" y="3212976"/>
            <a:ext cx="3096344" cy="792088"/>
            <a:chOff x="0" y="52522"/>
            <a:chExt cx="2952328" cy="540228"/>
          </a:xfrm>
        </p:grpSpPr>
        <p:sp>
          <p:nvSpPr>
            <p:cNvPr id="47" name="Rectangle à coins arrondis 46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Rectangle 47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 smtClean="0">
                  <a:solidFill>
                    <a:schemeClr val="tx1"/>
                  </a:solidFill>
                </a:rPr>
                <a:t>Electeurs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chemeClr val="tx1"/>
                  </a:solidFill>
                </a:rPr>
                <a:t>Citoyens payant un impôt (cens) supérieur à 10 livres</a:t>
              </a: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6" name="Diagramme 55"/>
          <p:cNvGraphicFramePr/>
          <p:nvPr/>
        </p:nvGraphicFramePr>
        <p:xfrm>
          <a:off x="6444208" y="2564904"/>
          <a:ext cx="2699792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57" name="Connecteur droit avec flèche 56"/>
          <p:cNvCxnSpPr/>
          <p:nvPr/>
        </p:nvCxnSpPr>
        <p:spPr>
          <a:xfrm flipV="1">
            <a:off x="4788024" y="2204864"/>
            <a:ext cx="0" cy="9414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 flipV="1">
            <a:off x="7740352" y="3140968"/>
            <a:ext cx="0" cy="1229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4932040" y="5373216"/>
            <a:ext cx="648072" cy="406006"/>
            <a:chOff x="0" y="0"/>
            <a:chExt cx="3024336" cy="910062"/>
          </a:xfrm>
        </p:grpSpPr>
        <p:sp>
          <p:nvSpPr>
            <p:cNvPr id="64" name="Rectangle à coins arrondis 63"/>
            <p:cNvSpPr/>
            <p:nvPr/>
          </p:nvSpPr>
          <p:spPr>
            <a:xfrm>
              <a:off x="0" y="0"/>
              <a:ext cx="3024336" cy="910062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44426" y="44426"/>
              <a:ext cx="2935484" cy="821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400" kern="1200" dirty="0"/>
            </a:p>
          </p:txBody>
        </p:sp>
      </p:grpSp>
      <p:sp>
        <p:nvSpPr>
          <p:cNvPr id="66" name="ZoneTexte 65"/>
          <p:cNvSpPr txBox="1"/>
          <p:nvPr/>
        </p:nvSpPr>
        <p:spPr>
          <a:xfrm>
            <a:off x="5580112" y="5445224"/>
            <a:ext cx="18582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Pouvoir législatif </a:t>
            </a:r>
            <a:r>
              <a:rPr lang="fr-FR" sz="1200" dirty="0" smtClean="0"/>
              <a:t>judiciaire </a:t>
            </a:r>
            <a:endParaRPr lang="fr-FR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2843808" y="44624"/>
          <a:ext cx="3312368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395536" y="1628800"/>
          <a:ext cx="302433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agramme 5"/>
          <p:cNvGraphicFramePr/>
          <p:nvPr/>
        </p:nvGraphicFramePr>
        <p:xfrm>
          <a:off x="5796136" y="1628800"/>
          <a:ext cx="2952328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2" name="Groupe 7"/>
          <p:cNvGrpSpPr/>
          <p:nvPr/>
        </p:nvGrpSpPr>
        <p:grpSpPr>
          <a:xfrm>
            <a:off x="2987824" y="3429000"/>
            <a:ext cx="3096344" cy="792088"/>
            <a:chOff x="0" y="52522"/>
            <a:chExt cx="2952328" cy="540228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chemeClr val="tx1"/>
                  </a:solidFill>
                </a:rPr>
                <a:t>30000 électeurs </a:t>
              </a: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e 10"/>
          <p:cNvGrpSpPr/>
          <p:nvPr/>
        </p:nvGrpSpPr>
        <p:grpSpPr>
          <a:xfrm>
            <a:off x="2987824" y="4509120"/>
            <a:ext cx="3096344" cy="792088"/>
            <a:chOff x="0" y="52522"/>
            <a:chExt cx="2952328" cy="540228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kern="1200" dirty="0" smtClean="0">
                  <a:solidFill>
                    <a:schemeClr val="tx1"/>
                  </a:solidFill>
                </a:rPr>
                <a:t>6 millions de citoyens actifs 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dirty="0">
                  <a:solidFill>
                    <a:schemeClr val="tx1"/>
                  </a:solidFill>
                </a:rPr>
                <a:t>(</a:t>
              </a:r>
              <a:r>
                <a:rPr lang="fr-FR" sz="1400" dirty="0" smtClean="0">
                  <a:solidFill>
                    <a:schemeClr val="tx1"/>
                  </a:solidFill>
                </a:rPr>
                <a:t>hommes de plus de 21 ans payant l’impôt) </a:t>
              </a: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5" name="Connecteur en angle 14"/>
          <p:cNvCxnSpPr/>
          <p:nvPr/>
        </p:nvCxnSpPr>
        <p:spPr>
          <a:xfrm flipV="1">
            <a:off x="1835696" y="692696"/>
            <a:ext cx="1008112" cy="936104"/>
          </a:xfrm>
          <a:prstGeom prst="bentConnector3">
            <a:avLst>
              <a:gd name="adj1" fmla="val -1957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/>
          <p:nvPr/>
        </p:nvCxnSpPr>
        <p:spPr>
          <a:xfrm rot="10800000">
            <a:off x="6156176" y="548680"/>
            <a:ext cx="1152128" cy="1080120"/>
          </a:xfrm>
          <a:prstGeom prst="bentConnector3">
            <a:avLst>
              <a:gd name="adj1" fmla="val -85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/>
          <p:nvPr/>
        </p:nvCxnSpPr>
        <p:spPr>
          <a:xfrm rot="5400000" flipH="1" flipV="1">
            <a:off x="4716019" y="2348881"/>
            <a:ext cx="1224133" cy="936107"/>
          </a:xfrm>
          <a:prstGeom prst="bentConnector3">
            <a:avLst>
              <a:gd name="adj1" fmla="val 101491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en angle 27"/>
          <p:cNvCxnSpPr/>
          <p:nvPr/>
        </p:nvCxnSpPr>
        <p:spPr>
          <a:xfrm rot="16200000" flipV="1">
            <a:off x="3203848" y="2420888"/>
            <a:ext cx="1224136" cy="792088"/>
          </a:xfrm>
          <a:prstGeom prst="bentConnector3">
            <a:avLst>
              <a:gd name="adj1" fmla="val 10004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3" idx="0"/>
            <a:endCxn id="10" idx="2"/>
          </p:cNvCxnSpPr>
          <p:nvPr/>
        </p:nvCxnSpPr>
        <p:spPr>
          <a:xfrm flipV="1">
            <a:off x="4535996" y="4182421"/>
            <a:ext cx="0" cy="3653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251520" y="566124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2699792" y="5517232"/>
            <a:ext cx="12254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Pouvoir exécutif </a:t>
            </a:r>
            <a:endParaRPr lang="fr-FR" sz="1200" dirty="0"/>
          </a:p>
        </p:txBody>
      </p:sp>
      <p:grpSp>
        <p:nvGrpSpPr>
          <p:cNvPr id="7" name="Groupe 38"/>
          <p:cNvGrpSpPr/>
          <p:nvPr/>
        </p:nvGrpSpPr>
        <p:grpSpPr>
          <a:xfrm>
            <a:off x="1835696" y="5445224"/>
            <a:ext cx="648072" cy="406006"/>
            <a:chOff x="0" y="0"/>
            <a:chExt cx="3024336" cy="910062"/>
          </a:xfrm>
          <a:solidFill>
            <a:srgbClr val="FF0000"/>
          </a:solidFill>
        </p:grpSpPr>
        <p:sp>
          <p:nvSpPr>
            <p:cNvPr id="40" name="Rectangle à coins arrondis 39"/>
            <p:cNvSpPr/>
            <p:nvPr/>
          </p:nvSpPr>
          <p:spPr>
            <a:xfrm>
              <a:off x="0" y="0"/>
              <a:ext cx="3024336" cy="91006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44426" y="44426"/>
              <a:ext cx="2935484" cy="8212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400" kern="1200" dirty="0"/>
            </a:p>
          </p:txBody>
        </p:sp>
      </p:grpSp>
      <p:sp>
        <p:nvSpPr>
          <p:cNvPr id="42" name="ZoneTexte 41"/>
          <p:cNvSpPr txBox="1"/>
          <p:nvPr/>
        </p:nvSpPr>
        <p:spPr>
          <a:xfrm>
            <a:off x="755576" y="5517232"/>
            <a:ext cx="6337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Élisent </a:t>
            </a:r>
            <a:endParaRPr lang="fr-FR" sz="1200" dirty="0"/>
          </a:p>
        </p:txBody>
      </p:sp>
      <p:grpSp>
        <p:nvGrpSpPr>
          <p:cNvPr id="8" name="Groupe 42"/>
          <p:cNvGrpSpPr/>
          <p:nvPr/>
        </p:nvGrpSpPr>
        <p:grpSpPr>
          <a:xfrm>
            <a:off x="4211960" y="5445224"/>
            <a:ext cx="648072" cy="406006"/>
            <a:chOff x="0" y="0"/>
            <a:chExt cx="3024336" cy="910062"/>
          </a:xfrm>
        </p:grpSpPr>
        <p:sp>
          <p:nvSpPr>
            <p:cNvPr id="44" name="Rectangle à coins arrondis 43"/>
            <p:cNvSpPr/>
            <p:nvPr/>
          </p:nvSpPr>
          <p:spPr>
            <a:xfrm>
              <a:off x="0" y="0"/>
              <a:ext cx="3024336" cy="910062"/>
            </a:xfrm>
            <a:prstGeom prst="round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44426" y="44426"/>
              <a:ext cx="2935484" cy="8212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400" kern="1200" dirty="0"/>
            </a:p>
          </p:txBody>
        </p:sp>
      </p:grpSp>
      <p:sp>
        <p:nvSpPr>
          <p:cNvPr id="46" name="ZoneTexte 45"/>
          <p:cNvSpPr txBox="1"/>
          <p:nvPr/>
        </p:nvSpPr>
        <p:spPr>
          <a:xfrm>
            <a:off x="5004048" y="5517232"/>
            <a:ext cx="1288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Pouvoir législatif  </a:t>
            </a:r>
            <a:endParaRPr lang="fr-FR" sz="1200" dirty="0"/>
          </a:p>
        </p:txBody>
      </p:sp>
      <p:grpSp>
        <p:nvGrpSpPr>
          <p:cNvPr id="11" name="Groupe 49"/>
          <p:cNvGrpSpPr/>
          <p:nvPr/>
        </p:nvGrpSpPr>
        <p:grpSpPr>
          <a:xfrm>
            <a:off x="6588224" y="5445224"/>
            <a:ext cx="648072" cy="360040"/>
            <a:chOff x="0" y="52522"/>
            <a:chExt cx="2952328" cy="540228"/>
          </a:xfrm>
        </p:grpSpPr>
        <p:sp>
          <p:nvSpPr>
            <p:cNvPr id="51" name="Rectangle à coins arrondis 50"/>
            <p:cNvSpPr/>
            <p:nvPr/>
          </p:nvSpPr>
          <p:spPr>
            <a:xfrm>
              <a:off x="0" y="52522"/>
              <a:ext cx="2952328" cy="5402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26372" y="78894"/>
              <a:ext cx="2899584" cy="48748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3" name="ZoneTexte 52"/>
          <p:cNvSpPr txBox="1"/>
          <p:nvPr/>
        </p:nvSpPr>
        <p:spPr>
          <a:xfrm>
            <a:off x="7452320" y="5517232"/>
            <a:ext cx="11571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Corps électoral </a:t>
            </a:r>
            <a:endParaRPr lang="fr-FR" sz="1200" dirty="0"/>
          </a:p>
        </p:txBody>
      </p:sp>
      <p:sp>
        <p:nvSpPr>
          <p:cNvPr id="60" name="ZoneTexte 59"/>
          <p:cNvSpPr txBox="1"/>
          <p:nvPr/>
        </p:nvSpPr>
        <p:spPr>
          <a:xfrm>
            <a:off x="7523064" y="6581001"/>
            <a:ext cx="16209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Auteur : Manuel Nérée </a:t>
            </a:r>
            <a:endParaRPr lang="fr-FR" sz="1200" dirty="0"/>
          </a:p>
        </p:txBody>
      </p:sp>
      <p:sp>
        <p:nvSpPr>
          <p:cNvPr id="61" name="ZoneTexte 60"/>
          <p:cNvSpPr txBox="1"/>
          <p:nvPr/>
        </p:nvSpPr>
        <p:spPr>
          <a:xfrm>
            <a:off x="2555776" y="616530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La Constitution de 1795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131</Words>
  <Application>Microsoft Office PowerPoint</Application>
  <PresentationFormat>Affichage à l'écran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3</cp:revision>
  <dcterms:created xsi:type="dcterms:W3CDTF">2019-07-16T16:58:18Z</dcterms:created>
  <dcterms:modified xsi:type="dcterms:W3CDTF">2019-09-06T09:59:34Z</dcterms:modified>
</cp:coreProperties>
</file>