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_rels/notesSlide3.xml.rels" ContentType="application/vnd.openxmlformats-package.relationships+xml"/>
  <Override PartName="/ppt/notesSlides/_rels/notesSlide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media/image1.png" ContentType="image/png"/>
  <Override PartName="/ppt/media/image4.jpeg" ContentType="image/jpeg"/>
  <Override PartName="/ppt/media/image2.png" ContentType="image/png"/>
  <Override PartName="/ppt/media/image3.jpeg" ContentType="image/jpe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modifier le format des notes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&lt;en-tête&gt;</a:t>
            </a:r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&lt;date/heure&gt;</a:t>
            </a:r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BE3A26E2-053D-4C53-AF98-033C0D987F6A}" type="slidenum"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&lt;numéro&gt;</a:t>
            </a:fld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6" name="CustomShape 2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B56596D5-EA5B-4033-8A52-8BF21C61651C}" type="slidenum"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8" name="CustomShape 2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B1ED8BFB-02B6-4139-920D-DDAB2A717561}" type="slidenum"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1680" cy="6811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texte-titre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plan de texte</a:t>
            </a:r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niveau de plan</a:t>
            </a:r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Troisième niveau de plan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Quatrième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179640" y="404640"/>
            <a:ext cx="3023640" cy="90936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Louis XVI 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Roi des Français 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CustomShape 2"/>
          <p:cNvSpPr/>
          <p:nvPr/>
        </p:nvSpPr>
        <p:spPr>
          <a:xfrm>
            <a:off x="179640" y="1320480"/>
            <a:ext cx="3023640" cy="661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6120" rIns="142200" tIns="25560" bIns="25560"/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Droit de véto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CustomShape 3"/>
          <p:cNvSpPr/>
          <p:nvPr/>
        </p:nvSpPr>
        <p:spPr>
          <a:xfrm>
            <a:off x="3276000" y="404640"/>
            <a:ext cx="2951640" cy="69624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Assemblée législative 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CustomShape 4"/>
          <p:cNvSpPr/>
          <p:nvPr/>
        </p:nvSpPr>
        <p:spPr>
          <a:xfrm>
            <a:off x="3276000" y="1104840"/>
            <a:ext cx="2951640" cy="1023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3600" rIns="142200" tIns="25560" bIns="25560"/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propose les lois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Discute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Vote les lois  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5"/>
          <p:cNvSpPr/>
          <p:nvPr/>
        </p:nvSpPr>
        <p:spPr>
          <a:xfrm>
            <a:off x="251640" y="4509000"/>
            <a:ext cx="8784360" cy="79128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46" name="CustomShape 6"/>
          <p:cNvSpPr/>
          <p:nvPr/>
        </p:nvSpPr>
        <p:spPr>
          <a:xfrm>
            <a:off x="330120" y="4547880"/>
            <a:ext cx="8627400" cy="713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490"/>
              </a:spcAft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Citoyens actifs </a:t>
            </a:r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490"/>
              </a:spcAft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Hommes de plus de 25 ans payant un impôt supérieur à 3 livres</a:t>
            </a:r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7"/>
          <p:cNvSpPr/>
          <p:nvPr/>
        </p:nvSpPr>
        <p:spPr>
          <a:xfrm flipV="1">
            <a:off x="4788000" y="4004280"/>
            <a:ext cx="360" cy="364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8"/>
          <p:cNvSpPr/>
          <p:nvPr/>
        </p:nvSpPr>
        <p:spPr>
          <a:xfrm>
            <a:off x="0" y="5661360"/>
            <a:ext cx="35928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9" name="CustomShape 9"/>
          <p:cNvSpPr/>
          <p:nvPr/>
        </p:nvSpPr>
        <p:spPr>
          <a:xfrm>
            <a:off x="1841040" y="5445360"/>
            <a:ext cx="121392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Pouvoir exécutif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CustomShape 10"/>
          <p:cNvSpPr/>
          <p:nvPr/>
        </p:nvSpPr>
        <p:spPr>
          <a:xfrm>
            <a:off x="1115640" y="5373360"/>
            <a:ext cx="647280" cy="40536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51" name="CustomShape 11"/>
          <p:cNvSpPr/>
          <p:nvPr/>
        </p:nvSpPr>
        <p:spPr>
          <a:xfrm>
            <a:off x="1125000" y="5393160"/>
            <a:ext cx="628200" cy="3657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2" name="CustomShape 12"/>
          <p:cNvSpPr/>
          <p:nvPr/>
        </p:nvSpPr>
        <p:spPr>
          <a:xfrm>
            <a:off x="470520" y="5445360"/>
            <a:ext cx="62712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Élisent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CustomShape 13"/>
          <p:cNvSpPr/>
          <p:nvPr/>
        </p:nvSpPr>
        <p:spPr>
          <a:xfrm>
            <a:off x="2988000" y="5373360"/>
            <a:ext cx="647280" cy="40536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54" name="CustomShape 14"/>
          <p:cNvSpPr/>
          <p:nvPr/>
        </p:nvSpPr>
        <p:spPr>
          <a:xfrm>
            <a:off x="2997360" y="5393160"/>
            <a:ext cx="628200" cy="36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5" name="CustomShape 15"/>
          <p:cNvSpPr/>
          <p:nvPr/>
        </p:nvSpPr>
        <p:spPr>
          <a:xfrm>
            <a:off x="3712680" y="5445360"/>
            <a:ext cx="127800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Pouvoir législatif 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CustomShape 16"/>
          <p:cNvSpPr/>
          <p:nvPr/>
        </p:nvSpPr>
        <p:spPr>
          <a:xfrm>
            <a:off x="7308360" y="5373360"/>
            <a:ext cx="647280" cy="35928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57" name="CustomShape 17"/>
          <p:cNvSpPr/>
          <p:nvPr/>
        </p:nvSpPr>
        <p:spPr>
          <a:xfrm>
            <a:off x="7314120" y="5390640"/>
            <a:ext cx="635760" cy="3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8" name="CustomShape 18"/>
          <p:cNvSpPr/>
          <p:nvPr/>
        </p:nvSpPr>
        <p:spPr>
          <a:xfrm>
            <a:off x="7991640" y="5445360"/>
            <a:ext cx="114696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Corps électoral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19"/>
          <p:cNvSpPr/>
          <p:nvPr/>
        </p:nvSpPr>
        <p:spPr>
          <a:xfrm>
            <a:off x="7522920" y="6581160"/>
            <a:ext cx="162036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Auteur : Manuel Nérée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CustomShape 20"/>
          <p:cNvSpPr/>
          <p:nvPr/>
        </p:nvSpPr>
        <p:spPr>
          <a:xfrm>
            <a:off x="2555640" y="6165360"/>
            <a:ext cx="395964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La Constitution de 1791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CustomShape 21"/>
          <p:cNvSpPr/>
          <p:nvPr/>
        </p:nvSpPr>
        <p:spPr>
          <a:xfrm>
            <a:off x="3132000" y="3213000"/>
            <a:ext cx="3095640" cy="79128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62" name="CustomShape 22"/>
          <p:cNvSpPr/>
          <p:nvPr/>
        </p:nvSpPr>
        <p:spPr>
          <a:xfrm>
            <a:off x="3159360" y="3251520"/>
            <a:ext cx="3040200" cy="713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490"/>
              </a:spcAft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Electeurs</a:t>
            </a:r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490"/>
              </a:spcAft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Citoyens payant un impôt (cens) supérieur à 10 livres</a:t>
            </a:r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CustomShape 23"/>
          <p:cNvSpPr/>
          <p:nvPr/>
        </p:nvSpPr>
        <p:spPr>
          <a:xfrm>
            <a:off x="6444360" y="2565000"/>
            <a:ext cx="2698920" cy="42948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Juges et jurés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CustomShape 24"/>
          <p:cNvSpPr/>
          <p:nvPr/>
        </p:nvSpPr>
        <p:spPr>
          <a:xfrm>
            <a:off x="6444360" y="2995200"/>
            <a:ext cx="2698920" cy="72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25"/>
          <p:cNvSpPr/>
          <p:nvPr/>
        </p:nvSpPr>
        <p:spPr>
          <a:xfrm flipV="1">
            <a:off x="4788000" y="2204280"/>
            <a:ext cx="360" cy="940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6" name="CustomShape 26"/>
          <p:cNvSpPr/>
          <p:nvPr/>
        </p:nvSpPr>
        <p:spPr>
          <a:xfrm flipV="1">
            <a:off x="7740360" y="3140280"/>
            <a:ext cx="360" cy="1228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CustomShape 27"/>
          <p:cNvSpPr/>
          <p:nvPr/>
        </p:nvSpPr>
        <p:spPr>
          <a:xfrm>
            <a:off x="4932000" y="5373360"/>
            <a:ext cx="647280" cy="40536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68" name="CustomShape 28"/>
          <p:cNvSpPr/>
          <p:nvPr/>
        </p:nvSpPr>
        <p:spPr>
          <a:xfrm>
            <a:off x="4941720" y="5393160"/>
            <a:ext cx="628200" cy="36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29"/>
          <p:cNvSpPr/>
          <p:nvPr/>
        </p:nvSpPr>
        <p:spPr>
          <a:xfrm>
            <a:off x="5583960" y="5445360"/>
            <a:ext cx="129312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Pouvoir judiciaire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ustomShape 1"/>
          <p:cNvSpPr/>
          <p:nvPr/>
        </p:nvSpPr>
        <p:spPr>
          <a:xfrm>
            <a:off x="2843640" y="44640"/>
            <a:ext cx="3311640" cy="2656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5 directeurs 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CustomShape 2"/>
          <p:cNvSpPr/>
          <p:nvPr/>
        </p:nvSpPr>
        <p:spPr>
          <a:xfrm>
            <a:off x="2843640" y="314640"/>
            <a:ext cx="3311640" cy="1022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05120" rIns="142200" tIns="25560" bIns="25560"/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Nomment les ministres 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Font exécuter les lois 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Dirigent l’armée et la police 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CustomShape 3"/>
          <p:cNvSpPr/>
          <p:nvPr/>
        </p:nvSpPr>
        <p:spPr>
          <a:xfrm>
            <a:off x="395640" y="1628640"/>
            <a:ext cx="3023640" cy="90936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Conseil des anciens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(40 ans minimum )  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CustomShape 4"/>
          <p:cNvSpPr/>
          <p:nvPr/>
        </p:nvSpPr>
        <p:spPr>
          <a:xfrm>
            <a:off x="395640" y="2544840"/>
            <a:ext cx="3023640" cy="661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6120" rIns="142200" tIns="25560" bIns="25560"/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Vote les lois 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CustomShape 5"/>
          <p:cNvSpPr/>
          <p:nvPr/>
        </p:nvSpPr>
        <p:spPr>
          <a:xfrm>
            <a:off x="5796000" y="1628640"/>
            <a:ext cx="2951640" cy="90072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Conseil des 500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(30 ans minimum )  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CustomShape 6"/>
          <p:cNvSpPr/>
          <p:nvPr/>
        </p:nvSpPr>
        <p:spPr>
          <a:xfrm>
            <a:off x="5796000" y="2538000"/>
            <a:ext cx="2951640" cy="810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3600" rIns="142200" tIns="25560" bIns="25560"/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propose les lois 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CustomShape 7"/>
          <p:cNvSpPr/>
          <p:nvPr/>
        </p:nvSpPr>
        <p:spPr>
          <a:xfrm>
            <a:off x="2988000" y="3429000"/>
            <a:ext cx="3095640" cy="79128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77" name="CustomShape 8"/>
          <p:cNvSpPr/>
          <p:nvPr/>
        </p:nvSpPr>
        <p:spPr>
          <a:xfrm>
            <a:off x="3015360" y="3467520"/>
            <a:ext cx="3040200" cy="713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490"/>
              </a:spcAft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30000 électeurs </a:t>
            </a:r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CustomShape 9"/>
          <p:cNvSpPr/>
          <p:nvPr/>
        </p:nvSpPr>
        <p:spPr>
          <a:xfrm>
            <a:off x="2988000" y="4509000"/>
            <a:ext cx="3095640" cy="79128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79" name="CustomShape 10"/>
          <p:cNvSpPr/>
          <p:nvPr/>
        </p:nvSpPr>
        <p:spPr>
          <a:xfrm>
            <a:off x="3015360" y="4547880"/>
            <a:ext cx="3040200" cy="713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490"/>
              </a:spcAft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6 millions de citoyens actifs </a:t>
            </a:r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490"/>
              </a:spcAft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(hommes de plus de 21 ans payant l’impôt) </a:t>
            </a:r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CustomShape 11"/>
          <p:cNvSpPr/>
          <p:nvPr/>
        </p:nvSpPr>
        <p:spPr>
          <a:xfrm flipV="1">
            <a:off x="1835640" y="691920"/>
            <a:ext cx="1007280" cy="935280"/>
          </a:xfrm>
          <a:prstGeom prst="bentConnector3">
            <a:avLst>
              <a:gd name="adj1" fmla="val -1957"/>
            </a:avLst>
          </a:prstGeom>
          <a:noFill/>
          <a:ln>
            <a:solidFill>
              <a:schemeClr val="tx1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1" name="CustomShape 12"/>
          <p:cNvSpPr/>
          <p:nvPr/>
        </p:nvSpPr>
        <p:spPr>
          <a:xfrm rot="10800000">
            <a:off x="8460000" y="2708280"/>
            <a:ext cx="1151280" cy="1079280"/>
          </a:xfrm>
          <a:prstGeom prst="bentConnector3">
            <a:avLst>
              <a:gd name="adj1" fmla="val -856"/>
            </a:avLst>
          </a:prstGeom>
          <a:noFill/>
          <a:ln>
            <a:solidFill>
              <a:schemeClr val="tx1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2" name="CustomShape 13"/>
          <p:cNvSpPr/>
          <p:nvPr/>
        </p:nvSpPr>
        <p:spPr>
          <a:xfrm flipH="1" flipV="1" rot="5400000">
            <a:off x="4716000" y="2348280"/>
            <a:ext cx="1223280" cy="935280"/>
          </a:xfrm>
          <a:prstGeom prst="bentConnector3">
            <a:avLst>
              <a:gd name="adj1" fmla="val 101491"/>
            </a:avLst>
          </a:prstGeom>
          <a:noFill/>
          <a:ln>
            <a:solidFill>
              <a:schemeClr val="tx1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3" name="CustomShape 14"/>
          <p:cNvSpPr/>
          <p:nvPr/>
        </p:nvSpPr>
        <p:spPr>
          <a:xfrm flipV="1" rot="16200000">
            <a:off x="3204000" y="2421000"/>
            <a:ext cx="1223280" cy="791280"/>
          </a:xfrm>
          <a:prstGeom prst="bentConnector3">
            <a:avLst>
              <a:gd name="adj1" fmla="val 100040"/>
            </a:avLst>
          </a:prstGeom>
          <a:noFill/>
          <a:ln>
            <a:solidFill>
              <a:schemeClr val="tx1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4" name="CustomShape 15"/>
          <p:cNvSpPr/>
          <p:nvPr/>
        </p:nvSpPr>
        <p:spPr>
          <a:xfrm flipV="1">
            <a:off x="4536000" y="4181760"/>
            <a:ext cx="360" cy="364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CustomShape 16"/>
          <p:cNvSpPr/>
          <p:nvPr/>
        </p:nvSpPr>
        <p:spPr>
          <a:xfrm>
            <a:off x="251640" y="5661360"/>
            <a:ext cx="35928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6" name="CustomShape 17"/>
          <p:cNvSpPr/>
          <p:nvPr/>
        </p:nvSpPr>
        <p:spPr>
          <a:xfrm>
            <a:off x="2705040" y="5517360"/>
            <a:ext cx="121392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Pouvoir exécutif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CustomShape 18"/>
          <p:cNvSpPr/>
          <p:nvPr/>
        </p:nvSpPr>
        <p:spPr>
          <a:xfrm>
            <a:off x="1835640" y="5445360"/>
            <a:ext cx="647280" cy="40536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88" name="CustomShape 19"/>
          <p:cNvSpPr/>
          <p:nvPr/>
        </p:nvSpPr>
        <p:spPr>
          <a:xfrm>
            <a:off x="1845360" y="5465160"/>
            <a:ext cx="628200" cy="3657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9" name="CustomShape 20"/>
          <p:cNvSpPr/>
          <p:nvPr/>
        </p:nvSpPr>
        <p:spPr>
          <a:xfrm>
            <a:off x="758520" y="5517360"/>
            <a:ext cx="62712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Élisent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CustomShape 21"/>
          <p:cNvSpPr/>
          <p:nvPr/>
        </p:nvSpPr>
        <p:spPr>
          <a:xfrm>
            <a:off x="4212000" y="5445360"/>
            <a:ext cx="647280" cy="40536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91" name="CustomShape 22"/>
          <p:cNvSpPr/>
          <p:nvPr/>
        </p:nvSpPr>
        <p:spPr>
          <a:xfrm>
            <a:off x="4221360" y="5465160"/>
            <a:ext cx="628200" cy="36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2" name="CustomShape 23"/>
          <p:cNvSpPr/>
          <p:nvPr/>
        </p:nvSpPr>
        <p:spPr>
          <a:xfrm>
            <a:off x="5008680" y="5517360"/>
            <a:ext cx="127800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Pouvoir législatif 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CustomShape 24"/>
          <p:cNvSpPr/>
          <p:nvPr/>
        </p:nvSpPr>
        <p:spPr>
          <a:xfrm>
            <a:off x="6588360" y="5445360"/>
            <a:ext cx="647280" cy="35928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94" name="CustomShape 25"/>
          <p:cNvSpPr/>
          <p:nvPr/>
        </p:nvSpPr>
        <p:spPr>
          <a:xfrm>
            <a:off x="6594120" y="5462640"/>
            <a:ext cx="635760" cy="3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95" name="CustomShape 26"/>
          <p:cNvSpPr/>
          <p:nvPr/>
        </p:nvSpPr>
        <p:spPr>
          <a:xfrm>
            <a:off x="7457040" y="5517360"/>
            <a:ext cx="114696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Corps électoral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CustomShape 27"/>
          <p:cNvSpPr/>
          <p:nvPr/>
        </p:nvSpPr>
        <p:spPr>
          <a:xfrm>
            <a:off x="7522920" y="6581160"/>
            <a:ext cx="162036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Auteur : Manuel Nérée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CustomShape 28"/>
          <p:cNvSpPr/>
          <p:nvPr/>
        </p:nvSpPr>
        <p:spPr>
          <a:xfrm>
            <a:off x="2555640" y="6165360"/>
            <a:ext cx="395964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La Constitution de 1795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3276000" y="0"/>
            <a:ext cx="3023640" cy="90936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Louis XVIII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Roi de France 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CustomShape 2"/>
          <p:cNvSpPr/>
          <p:nvPr/>
        </p:nvSpPr>
        <p:spPr>
          <a:xfrm>
            <a:off x="3276000" y="915840"/>
            <a:ext cx="3023640" cy="661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6120" rIns="142200" tIns="25560" bIns="25560"/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Propose et promulgue les lois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CustomShape 3"/>
          <p:cNvSpPr/>
          <p:nvPr/>
        </p:nvSpPr>
        <p:spPr>
          <a:xfrm>
            <a:off x="5580000" y="2493000"/>
            <a:ext cx="2951640" cy="92880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Chambre des députés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CustomShape 4"/>
          <p:cNvSpPr/>
          <p:nvPr/>
        </p:nvSpPr>
        <p:spPr>
          <a:xfrm>
            <a:off x="5580000" y="3432960"/>
            <a:ext cx="2951640" cy="99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3600" rIns="142200" tIns="25560" bIns="25560"/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5 ans 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CustomShape 5"/>
          <p:cNvSpPr/>
          <p:nvPr/>
        </p:nvSpPr>
        <p:spPr>
          <a:xfrm>
            <a:off x="107640" y="5877360"/>
            <a:ext cx="35928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3" name="CustomShape 6"/>
          <p:cNvSpPr/>
          <p:nvPr/>
        </p:nvSpPr>
        <p:spPr>
          <a:xfrm>
            <a:off x="2201040" y="5733360"/>
            <a:ext cx="121392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Pouvoir exécutif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CustomShape 7"/>
          <p:cNvSpPr/>
          <p:nvPr/>
        </p:nvSpPr>
        <p:spPr>
          <a:xfrm>
            <a:off x="1475640" y="5661360"/>
            <a:ext cx="647280" cy="40536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105" name="CustomShape 8"/>
          <p:cNvSpPr/>
          <p:nvPr/>
        </p:nvSpPr>
        <p:spPr>
          <a:xfrm>
            <a:off x="1485000" y="5681160"/>
            <a:ext cx="628200" cy="3657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6" name="CustomShape 9"/>
          <p:cNvSpPr/>
          <p:nvPr/>
        </p:nvSpPr>
        <p:spPr>
          <a:xfrm>
            <a:off x="470520" y="5733360"/>
            <a:ext cx="62892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élisent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CustomShape 10"/>
          <p:cNvSpPr/>
          <p:nvPr/>
        </p:nvSpPr>
        <p:spPr>
          <a:xfrm>
            <a:off x="3348000" y="5661360"/>
            <a:ext cx="647280" cy="40536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108" name="CustomShape 11"/>
          <p:cNvSpPr/>
          <p:nvPr/>
        </p:nvSpPr>
        <p:spPr>
          <a:xfrm>
            <a:off x="3357360" y="5681160"/>
            <a:ext cx="628200" cy="36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9" name="CustomShape 12"/>
          <p:cNvSpPr/>
          <p:nvPr/>
        </p:nvSpPr>
        <p:spPr>
          <a:xfrm>
            <a:off x="4072680" y="5733360"/>
            <a:ext cx="127800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Pouvoir législatif 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CustomShape 13"/>
          <p:cNvSpPr/>
          <p:nvPr/>
        </p:nvSpPr>
        <p:spPr>
          <a:xfrm>
            <a:off x="7308360" y="5661360"/>
            <a:ext cx="647280" cy="35928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111" name="CustomShape 14"/>
          <p:cNvSpPr/>
          <p:nvPr/>
        </p:nvSpPr>
        <p:spPr>
          <a:xfrm>
            <a:off x="7314120" y="5679000"/>
            <a:ext cx="635760" cy="3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12" name="CustomShape 15"/>
          <p:cNvSpPr/>
          <p:nvPr/>
        </p:nvSpPr>
        <p:spPr>
          <a:xfrm>
            <a:off x="7991640" y="5733360"/>
            <a:ext cx="114696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Corps électoral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CustomShape 16"/>
          <p:cNvSpPr/>
          <p:nvPr/>
        </p:nvSpPr>
        <p:spPr>
          <a:xfrm>
            <a:off x="7522920" y="6581160"/>
            <a:ext cx="162036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Auteur : Manuel Nérée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CustomShape 17"/>
          <p:cNvSpPr/>
          <p:nvPr/>
        </p:nvSpPr>
        <p:spPr>
          <a:xfrm>
            <a:off x="2915640" y="6165360"/>
            <a:ext cx="395964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La Charte de 1814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CustomShape 18"/>
          <p:cNvSpPr/>
          <p:nvPr/>
        </p:nvSpPr>
        <p:spPr>
          <a:xfrm>
            <a:off x="467640" y="4725000"/>
            <a:ext cx="8280360" cy="79128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116" name="CustomShape 19"/>
          <p:cNvSpPr/>
          <p:nvPr/>
        </p:nvSpPr>
        <p:spPr>
          <a:xfrm>
            <a:off x="541440" y="4763880"/>
            <a:ext cx="8132400" cy="824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490"/>
              </a:spcAft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Electeurs</a:t>
            </a:r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490"/>
              </a:spcAft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Citoyens payant un impôt (cens) supérieur à 300 francs, âgés de plus de 30  ans, soit environ 90 000 personnes</a:t>
            </a:r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CustomShape 20"/>
          <p:cNvSpPr/>
          <p:nvPr/>
        </p:nvSpPr>
        <p:spPr>
          <a:xfrm>
            <a:off x="470880" y="6032160"/>
            <a:ext cx="86364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nomment 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CustomShape 21"/>
          <p:cNvSpPr/>
          <p:nvPr/>
        </p:nvSpPr>
        <p:spPr>
          <a:xfrm>
            <a:off x="107640" y="6165360"/>
            <a:ext cx="287280" cy="4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custDash>
              <a:ds d="600000" sp="500000"/>
            </a:custDash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9" name="CustomShape 22"/>
          <p:cNvSpPr/>
          <p:nvPr/>
        </p:nvSpPr>
        <p:spPr>
          <a:xfrm>
            <a:off x="1187640" y="2637000"/>
            <a:ext cx="2951640" cy="82044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Chambre des pairs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CustomShape 23"/>
          <p:cNvSpPr/>
          <p:nvPr/>
        </p:nvSpPr>
        <p:spPr>
          <a:xfrm>
            <a:off x="1187640" y="3472560"/>
            <a:ext cx="2951640" cy="87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3600" rIns="142200" tIns="25560" bIns="25560"/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nommés à vie ou héréditaires 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CustomShape 24"/>
          <p:cNvSpPr/>
          <p:nvPr/>
        </p:nvSpPr>
        <p:spPr>
          <a:xfrm>
            <a:off x="4284000" y="1845000"/>
            <a:ext cx="1943640" cy="4294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Ministres 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CustomShape 25"/>
          <p:cNvSpPr/>
          <p:nvPr/>
        </p:nvSpPr>
        <p:spPr>
          <a:xfrm>
            <a:off x="4284000" y="2275200"/>
            <a:ext cx="1943640" cy="72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3" name="CustomShape 26"/>
          <p:cNvSpPr/>
          <p:nvPr/>
        </p:nvSpPr>
        <p:spPr>
          <a:xfrm flipH="1">
            <a:off x="2770920" y="692640"/>
            <a:ext cx="503280" cy="1727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custDash>
              <a:ds d="600000" sp="500000"/>
            </a:custDash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4" name="CustomShape 27"/>
          <p:cNvSpPr/>
          <p:nvPr/>
        </p:nvSpPr>
        <p:spPr>
          <a:xfrm>
            <a:off x="4860000" y="1556640"/>
            <a:ext cx="360" cy="287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custDash>
              <a:ds d="600000" sp="500000"/>
            </a:custDash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5" name="CustomShape 28"/>
          <p:cNvSpPr/>
          <p:nvPr/>
        </p:nvSpPr>
        <p:spPr>
          <a:xfrm flipV="1">
            <a:off x="7020360" y="4436280"/>
            <a:ext cx="360" cy="287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3276000" y="0"/>
            <a:ext cx="3023640" cy="90936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Louis-Philippe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Roi des Français 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3276000" y="915840"/>
            <a:ext cx="3023640" cy="661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6120" rIns="142200" tIns="25560" bIns="25560"/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Propose et promulgue les lois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CustomShape 3"/>
          <p:cNvSpPr/>
          <p:nvPr/>
        </p:nvSpPr>
        <p:spPr>
          <a:xfrm>
            <a:off x="5580000" y="2493000"/>
            <a:ext cx="2951640" cy="73368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Chambre des députés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9" name="CustomShape 4"/>
          <p:cNvSpPr/>
          <p:nvPr/>
        </p:nvSpPr>
        <p:spPr>
          <a:xfrm>
            <a:off x="5580000" y="3229200"/>
            <a:ext cx="2951640" cy="120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3600" rIns="142200" tIns="25560" bIns="25560"/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5 ans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Propose et vote les lois 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Propose et vote le budget 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CustomShape 5"/>
          <p:cNvSpPr/>
          <p:nvPr/>
        </p:nvSpPr>
        <p:spPr>
          <a:xfrm>
            <a:off x="4860000" y="2349000"/>
            <a:ext cx="719280" cy="719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chemeClr val="tx1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CustomShape 6"/>
          <p:cNvSpPr/>
          <p:nvPr/>
        </p:nvSpPr>
        <p:spPr>
          <a:xfrm>
            <a:off x="107640" y="5877360"/>
            <a:ext cx="35928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2" name="CustomShape 7"/>
          <p:cNvSpPr/>
          <p:nvPr/>
        </p:nvSpPr>
        <p:spPr>
          <a:xfrm>
            <a:off x="2201040" y="5733360"/>
            <a:ext cx="121392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Pouvoir exécutif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CustomShape 8"/>
          <p:cNvSpPr/>
          <p:nvPr/>
        </p:nvSpPr>
        <p:spPr>
          <a:xfrm>
            <a:off x="1475640" y="5661360"/>
            <a:ext cx="647280" cy="40536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134" name="CustomShape 9"/>
          <p:cNvSpPr/>
          <p:nvPr/>
        </p:nvSpPr>
        <p:spPr>
          <a:xfrm>
            <a:off x="1485000" y="5681160"/>
            <a:ext cx="628200" cy="3657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5" name="CustomShape 10"/>
          <p:cNvSpPr/>
          <p:nvPr/>
        </p:nvSpPr>
        <p:spPr>
          <a:xfrm>
            <a:off x="470520" y="5733360"/>
            <a:ext cx="62892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élisent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CustomShape 11"/>
          <p:cNvSpPr/>
          <p:nvPr/>
        </p:nvSpPr>
        <p:spPr>
          <a:xfrm>
            <a:off x="3348000" y="5661360"/>
            <a:ext cx="647280" cy="40536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137" name="CustomShape 12"/>
          <p:cNvSpPr/>
          <p:nvPr/>
        </p:nvSpPr>
        <p:spPr>
          <a:xfrm>
            <a:off x="3357360" y="5681160"/>
            <a:ext cx="628200" cy="36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8" name="CustomShape 13"/>
          <p:cNvSpPr/>
          <p:nvPr/>
        </p:nvSpPr>
        <p:spPr>
          <a:xfrm>
            <a:off x="4072680" y="5733360"/>
            <a:ext cx="127800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Pouvoir législatif 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CustomShape 14"/>
          <p:cNvSpPr/>
          <p:nvPr/>
        </p:nvSpPr>
        <p:spPr>
          <a:xfrm>
            <a:off x="7308360" y="5661360"/>
            <a:ext cx="647280" cy="35928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140" name="CustomShape 15"/>
          <p:cNvSpPr/>
          <p:nvPr/>
        </p:nvSpPr>
        <p:spPr>
          <a:xfrm>
            <a:off x="7314120" y="5679000"/>
            <a:ext cx="635760" cy="3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41" name="CustomShape 16"/>
          <p:cNvSpPr/>
          <p:nvPr/>
        </p:nvSpPr>
        <p:spPr>
          <a:xfrm>
            <a:off x="7991640" y="5733360"/>
            <a:ext cx="114696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Corps électoral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2" name="CustomShape 17"/>
          <p:cNvSpPr/>
          <p:nvPr/>
        </p:nvSpPr>
        <p:spPr>
          <a:xfrm>
            <a:off x="7522920" y="6581160"/>
            <a:ext cx="162036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Auteur : Manuel Nérée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CustomShape 18"/>
          <p:cNvSpPr/>
          <p:nvPr/>
        </p:nvSpPr>
        <p:spPr>
          <a:xfrm>
            <a:off x="2915640" y="6165360"/>
            <a:ext cx="3959640" cy="63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La monarchie de Juillet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(Charte révisée en 1830)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19"/>
          <p:cNvSpPr/>
          <p:nvPr/>
        </p:nvSpPr>
        <p:spPr>
          <a:xfrm>
            <a:off x="467640" y="4725000"/>
            <a:ext cx="8280360" cy="79128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145" name="CustomShape 20"/>
          <p:cNvSpPr/>
          <p:nvPr/>
        </p:nvSpPr>
        <p:spPr>
          <a:xfrm>
            <a:off x="541440" y="4763880"/>
            <a:ext cx="8132400" cy="824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490"/>
              </a:spcAft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Electeurs</a:t>
            </a:r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490"/>
              </a:spcAft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Citoyens payant un impôt (cens) supérieur à 200 francs, âgés de plus de 25 ans</a:t>
            </a:r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21"/>
          <p:cNvSpPr/>
          <p:nvPr/>
        </p:nvSpPr>
        <p:spPr>
          <a:xfrm>
            <a:off x="0" y="1772640"/>
            <a:ext cx="1871640" cy="42948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Juges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CustomShape 22"/>
          <p:cNvSpPr/>
          <p:nvPr/>
        </p:nvSpPr>
        <p:spPr>
          <a:xfrm>
            <a:off x="0" y="2203200"/>
            <a:ext cx="1871640" cy="72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8" name="CustomShape 23"/>
          <p:cNvSpPr/>
          <p:nvPr/>
        </p:nvSpPr>
        <p:spPr>
          <a:xfrm flipH="1">
            <a:off x="898920" y="692640"/>
            <a:ext cx="2375640" cy="1079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custDash>
              <a:ds d="600000" sp="500000"/>
            </a:custDash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9" name="CustomShape 24"/>
          <p:cNvSpPr/>
          <p:nvPr/>
        </p:nvSpPr>
        <p:spPr>
          <a:xfrm flipH="1" flipV="1">
            <a:off x="6371640" y="619920"/>
            <a:ext cx="2015640" cy="173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chemeClr val="tx1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0" name="CustomShape 25"/>
          <p:cNvSpPr/>
          <p:nvPr/>
        </p:nvSpPr>
        <p:spPr>
          <a:xfrm>
            <a:off x="5292000" y="5661360"/>
            <a:ext cx="647280" cy="40536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round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151" name="CustomShape 26"/>
          <p:cNvSpPr/>
          <p:nvPr/>
        </p:nvSpPr>
        <p:spPr>
          <a:xfrm>
            <a:off x="5301720" y="5681160"/>
            <a:ext cx="628200" cy="36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2" name="CustomShape 27"/>
          <p:cNvSpPr/>
          <p:nvPr/>
        </p:nvSpPr>
        <p:spPr>
          <a:xfrm>
            <a:off x="5943960" y="5733360"/>
            <a:ext cx="129312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Pouvoir judiciaire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3" name="CustomShape 28"/>
          <p:cNvSpPr/>
          <p:nvPr/>
        </p:nvSpPr>
        <p:spPr>
          <a:xfrm>
            <a:off x="470880" y="6032160"/>
            <a:ext cx="86364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nomment 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CustomShape 29"/>
          <p:cNvSpPr/>
          <p:nvPr/>
        </p:nvSpPr>
        <p:spPr>
          <a:xfrm>
            <a:off x="107640" y="6165360"/>
            <a:ext cx="287280" cy="4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custDash>
              <a:ds d="600000" sp="500000"/>
            </a:custDash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5" name="CustomShape 30"/>
          <p:cNvSpPr/>
          <p:nvPr/>
        </p:nvSpPr>
        <p:spPr>
          <a:xfrm>
            <a:off x="1187640" y="2637000"/>
            <a:ext cx="2951640" cy="82044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Chambre des pairs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CustomShape 31"/>
          <p:cNvSpPr/>
          <p:nvPr/>
        </p:nvSpPr>
        <p:spPr>
          <a:xfrm>
            <a:off x="1187640" y="3472560"/>
            <a:ext cx="2951640" cy="87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3600" rIns="142200" tIns="25560" bIns="25560"/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nommés à vie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228600" indent="-227880">
              <a:lnSpc>
                <a:spcPct val="90000"/>
              </a:lnSpc>
              <a:spcAft>
                <a:spcPts val="400"/>
              </a:spcAft>
              <a:buClr>
                <a:srgbClr val="000000"/>
              </a:buClr>
              <a:buFont typeface="Symbol"/>
              <a:buChar char="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propose et vote les lois 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CustomShape 32"/>
          <p:cNvSpPr/>
          <p:nvPr/>
        </p:nvSpPr>
        <p:spPr>
          <a:xfrm>
            <a:off x="4284000" y="1845000"/>
            <a:ext cx="1943640" cy="4294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90000"/>
              </a:lnSpc>
              <a:spcAft>
                <a:spcPts val="839"/>
              </a:spcAft>
            </a:pPr>
            <a:r>
              <a:rPr b="0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Ministres 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8" name="CustomShape 33"/>
          <p:cNvSpPr/>
          <p:nvPr/>
        </p:nvSpPr>
        <p:spPr>
          <a:xfrm>
            <a:off x="4284000" y="2275200"/>
            <a:ext cx="1943640" cy="72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9" name="CustomShape 34"/>
          <p:cNvSpPr/>
          <p:nvPr/>
        </p:nvSpPr>
        <p:spPr>
          <a:xfrm flipH="1">
            <a:off x="2770920" y="692640"/>
            <a:ext cx="503280" cy="1727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custDash>
              <a:ds d="600000" sp="500000"/>
            </a:custDash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0" name="CustomShape 35"/>
          <p:cNvSpPr/>
          <p:nvPr/>
        </p:nvSpPr>
        <p:spPr>
          <a:xfrm>
            <a:off x="6372360" y="908640"/>
            <a:ext cx="1799640" cy="1583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chemeClr val="tx1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1" name="CustomShape 36"/>
          <p:cNvSpPr/>
          <p:nvPr/>
        </p:nvSpPr>
        <p:spPr>
          <a:xfrm>
            <a:off x="107640" y="6525360"/>
            <a:ext cx="35928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chemeClr val="tx1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2" name="CustomShape 37"/>
          <p:cNvSpPr/>
          <p:nvPr/>
        </p:nvSpPr>
        <p:spPr>
          <a:xfrm>
            <a:off x="471240" y="6381360"/>
            <a:ext cx="73224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contrôle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3" name="CustomShape 38"/>
          <p:cNvSpPr/>
          <p:nvPr/>
        </p:nvSpPr>
        <p:spPr>
          <a:xfrm>
            <a:off x="4505400" y="2781000"/>
            <a:ext cx="109224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Responsables 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CustomShape 39"/>
          <p:cNvSpPr/>
          <p:nvPr/>
        </p:nvSpPr>
        <p:spPr>
          <a:xfrm>
            <a:off x="6520320" y="2205000"/>
            <a:ext cx="143496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Droit de dissolution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CustomShape 40"/>
          <p:cNvSpPr/>
          <p:nvPr/>
        </p:nvSpPr>
        <p:spPr>
          <a:xfrm>
            <a:off x="6879960" y="764640"/>
            <a:ext cx="115452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Droit d'adresse </a:t>
            </a:r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CustomShape 41"/>
          <p:cNvSpPr/>
          <p:nvPr/>
        </p:nvSpPr>
        <p:spPr>
          <a:xfrm>
            <a:off x="4860000" y="1556640"/>
            <a:ext cx="360" cy="287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custDash>
              <a:ds d="600000" sp="500000"/>
            </a:custDash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7" name="CustomShape 42"/>
          <p:cNvSpPr/>
          <p:nvPr/>
        </p:nvSpPr>
        <p:spPr>
          <a:xfrm flipV="1">
            <a:off x="7020360" y="4436280"/>
            <a:ext cx="360" cy="287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" descr=""/>
          <p:cNvPicPr/>
          <p:nvPr/>
        </p:nvPicPr>
        <p:blipFill>
          <a:blip r:embed="rId1"/>
          <a:stretch/>
        </p:blipFill>
        <p:spPr>
          <a:xfrm>
            <a:off x="0" y="90000"/>
            <a:ext cx="9024120" cy="6768000"/>
          </a:xfrm>
          <a:prstGeom prst="rect">
            <a:avLst/>
          </a:prstGeom>
          <a:ln>
            <a:noFill/>
          </a:ln>
        </p:spPr>
      </p:pic>
      <p:sp>
        <p:nvSpPr>
          <p:cNvPr id="169" name="CustomShape 1"/>
          <p:cNvSpPr/>
          <p:nvPr/>
        </p:nvSpPr>
        <p:spPr>
          <a:xfrm>
            <a:off x="4248000" y="2952000"/>
            <a:ext cx="288000" cy="216000"/>
          </a:xfrm>
          <a:custGeom>
            <a:avLst/>
            <a:gdLst/>
            <a:ahLst/>
            <a:rect l="0" t="0" r="r" b="b"/>
            <a:pathLst>
              <a:path w="802" h="602">
                <a:moveTo>
                  <a:pt x="801" y="150"/>
                </a:moveTo>
                <a:lnTo>
                  <a:pt x="200" y="150"/>
                </a:lnTo>
                <a:lnTo>
                  <a:pt x="200" y="0"/>
                </a:lnTo>
                <a:lnTo>
                  <a:pt x="0" y="300"/>
                </a:lnTo>
                <a:lnTo>
                  <a:pt x="200" y="601"/>
                </a:lnTo>
                <a:lnTo>
                  <a:pt x="200" y="450"/>
                </a:lnTo>
                <a:lnTo>
                  <a:pt x="801" y="450"/>
                </a:lnTo>
                <a:lnTo>
                  <a:pt x="801" y="150"/>
                </a:lnTo>
              </a:path>
            </a:pathLst>
          </a:custGeom>
          <a:solidFill>
            <a:srgbClr val="729fc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70" name="CustomShape 2"/>
          <p:cNvSpPr/>
          <p:nvPr/>
        </p:nvSpPr>
        <p:spPr>
          <a:xfrm>
            <a:off x="504000" y="4824000"/>
            <a:ext cx="288000" cy="216000"/>
          </a:xfrm>
          <a:custGeom>
            <a:avLst/>
            <a:gdLst/>
            <a:ahLst/>
            <a:rect l="0" t="0" r="r" b="b"/>
            <a:pathLst>
              <a:path w="802" h="602">
                <a:moveTo>
                  <a:pt x="801" y="150"/>
                </a:moveTo>
                <a:lnTo>
                  <a:pt x="200" y="150"/>
                </a:lnTo>
                <a:lnTo>
                  <a:pt x="200" y="0"/>
                </a:lnTo>
                <a:lnTo>
                  <a:pt x="0" y="300"/>
                </a:lnTo>
                <a:lnTo>
                  <a:pt x="200" y="601"/>
                </a:lnTo>
                <a:lnTo>
                  <a:pt x="200" y="450"/>
                </a:lnTo>
                <a:lnTo>
                  <a:pt x="801" y="450"/>
                </a:lnTo>
                <a:lnTo>
                  <a:pt x="801" y="150"/>
                </a:lnTo>
              </a:path>
            </a:pathLst>
          </a:custGeom>
          <a:solidFill>
            <a:srgbClr val="729fc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71" name="TextShape 3"/>
          <p:cNvSpPr txBox="1"/>
          <p:nvPr/>
        </p:nvSpPr>
        <p:spPr>
          <a:xfrm>
            <a:off x="792000" y="4752000"/>
            <a:ext cx="1728000" cy="60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Proposition de loi</a:t>
            </a:r>
            <a:endParaRPr b="1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2" name="TextShape 4"/>
          <p:cNvSpPr txBox="1"/>
          <p:nvPr/>
        </p:nvSpPr>
        <p:spPr>
          <a:xfrm>
            <a:off x="2232000" y="45720"/>
            <a:ext cx="4608000" cy="60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Les institutions de la Deuxième République 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" descr=""/>
          <p:cNvPicPr/>
          <p:nvPr/>
        </p:nvPicPr>
        <p:blipFill>
          <a:blip r:embed="rId1"/>
          <a:stretch/>
        </p:blipFill>
        <p:spPr>
          <a:xfrm>
            <a:off x="11520" y="3960"/>
            <a:ext cx="9143640" cy="6857640"/>
          </a:xfrm>
          <a:prstGeom prst="rect">
            <a:avLst/>
          </a:prstGeom>
          <a:ln>
            <a:noFill/>
          </a:ln>
        </p:spPr>
      </p:pic>
      <p:sp>
        <p:nvSpPr>
          <p:cNvPr id="174" name="TextShape 1"/>
          <p:cNvSpPr txBox="1"/>
          <p:nvPr/>
        </p:nvSpPr>
        <p:spPr>
          <a:xfrm>
            <a:off x="7776000" y="4680000"/>
            <a:ext cx="1296000" cy="137016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rIns="90000" tIns="45000" bIns="45000"/>
          <a:p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Les institutions du Second Empire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</TotalTime>
  <Application>LibreOffice/5.2.7.2$Windows_x86 LibreOffice_project/2b7f1e640c46ceb28adf43ee075a6e8b8439ed10</Application>
  <Words>285</Words>
  <Paragraphs>84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2019-07-16T16:58:18Z</dcterms:created>
  <dc:creator>Neree Manuel</dc:creator>
  <dc:description/>
  <dc:language>fr-FR</dc:language>
  <cp:lastModifiedBy/>
  <dcterms:modified xsi:type="dcterms:W3CDTF">2019-11-26T12:56:25Z</dcterms:modified>
  <cp:revision>12</cp:revision>
  <dc:subject/>
  <dc:title>Diapositive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2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4</vt:i4>
  </property>
</Properties>
</file>