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2" r:id="rId6"/>
    <p:sldId id="259" r:id="rId7"/>
    <p:sldId id="263" r:id="rId8"/>
    <p:sldId id="260" r:id="rId9"/>
    <p:sldId id="264" r:id="rId10"/>
    <p:sldId id="261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9379-F510-45C6-B8FF-6ACA64761B48}" type="datetimeFigureOut">
              <a:rPr lang="fr-FR" smtClean="0"/>
              <a:pPr/>
              <a:t>26/08/2019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603D-1B66-46CF-A0A3-DD2D31BC10C2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115616" y="1988840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Airbus group  : une entreprise intégrée dans des espaces productifs à plusieurs échelles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Données 4"/>
          <p:cNvSpPr/>
          <p:nvPr/>
        </p:nvSpPr>
        <p:spPr>
          <a:xfrm>
            <a:off x="1043608" y="400506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Organigramme : Données 5"/>
          <p:cNvSpPr/>
          <p:nvPr/>
        </p:nvSpPr>
        <p:spPr>
          <a:xfrm>
            <a:off x="899592" y="256490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Organigramme : Données 6"/>
          <p:cNvSpPr/>
          <p:nvPr/>
        </p:nvSpPr>
        <p:spPr>
          <a:xfrm>
            <a:off x="1043608" y="112474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3" name="Organigramme : Données 12"/>
          <p:cNvSpPr/>
          <p:nvPr/>
        </p:nvSpPr>
        <p:spPr>
          <a:xfrm>
            <a:off x="14036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4" name="Organigramme : Données 13"/>
          <p:cNvSpPr/>
          <p:nvPr/>
        </p:nvSpPr>
        <p:spPr>
          <a:xfrm>
            <a:off x="4932040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5" name="Organigramme : Données 14"/>
          <p:cNvSpPr/>
          <p:nvPr/>
        </p:nvSpPr>
        <p:spPr>
          <a:xfrm>
            <a:off x="3779912" y="436510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19" name="Organigramme : Données 18"/>
          <p:cNvSpPr/>
          <p:nvPr/>
        </p:nvSpPr>
        <p:spPr>
          <a:xfrm>
            <a:off x="1403648" y="3284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22" name="Organigramme : Données 21"/>
          <p:cNvSpPr/>
          <p:nvPr/>
        </p:nvSpPr>
        <p:spPr>
          <a:xfrm>
            <a:off x="2195736" y="413427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Etat </a:t>
            </a:r>
            <a:endParaRPr lang="fr-FR" sz="900" dirty="0"/>
          </a:p>
        </p:txBody>
      </p:sp>
      <p:sp>
        <p:nvSpPr>
          <p:cNvPr id="23" name="Organigramme : Données 22"/>
          <p:cNvSpPr/>
          <p:nvPr/>
        </p:nvSpPr>
        <p:spPr>
          <a:xfrm>
            <a:off x="5724128" y="41490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Collectivité territoriale </a:t>
            </a:r>
            <a:endParaRPr lang="fr-FR" sz="900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2555776" y="5013176"/>
            <a:ext cx="0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051720" y="501317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rganigramme : Données 16"/>
          <p:cNvSpPr/>
          <p:nvPr/>
        </p:nvSpPr>
        <p:spPr>
          <a:xfrm>
            <a:off x="32038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Fournisseur </a:t>
            </a:r>
            <a:endParaRPr lang="fr-FR" sz="900" dirty="0"/>
          </a:p>
        </p:txBody>
      </p:sp>
      <p:cxnSp>
        <p:nvCxnSpPr>
          <p:cNvPr id="33" name="Connecteur droit 32"/>
          <p:cNvCxnSpPr/>
          <p:nvPr/>
        </p:nvCxnSpPr>
        <p:spPr>
          <a:xfrm>
            <a:off x="4067944" y="458112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067944" y="5085184"/>
            <a:ext cx="0" cy="864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rganigramme : Données 38"/>
          <p:cNvSpPr/>
          <p:nvPr/>
        </p:nvSpPr>
        <p:spPr>
          <a:xfrm>
            <a:off x="3627512" y="29969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40" name="Organigramme : Données 39"/>
          <p:cNvSpPr/>
          <p:nvPr/>
        </p:nvSpPr>
        <p:spPr>
          <a:xfrm>
            <a:off x="3779912" y="283812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 </a:t>
            </a:r>
            <a:endParaRPr lang="fr-FR" sz="900" dirty="0"/>
          </a:p>
        </p:txBody>
      </p:sp>
      <p:cxnSp>
        <p:nvCxnSpPr>
          <p:cNvPr id="41" name="Connecteur droit 40"/>
          <p:cNvCxnSpPr/>
          <p:nvPr/>
        </p:nvCxnSpPr>
        <p:spPr>
          <a:xfrm>
            <a:off x="4067944" y="3068960"/>
            <a:ext cx="1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rganigramme : Données 45"/>
          <p:cNvSpPr/>
          <p:nvPr/>
        </p:nvSpPr>
        <p:spPr>
          <a:xfrm>
            <a:off x="5868144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47" name="Organigramme : Données 46"/>
          <p:cNvSpPr/>
          <p:nvPr/>
        </p:nvSpPr>
        <p:spPr>
          <a:xfrm>
            <a:off x="2195736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8" name="Organigramme : Données 47"/>
          <p:cNvSpPr/>
          <p:nvPr/>
        </p:nvSpPr>
        <p:spPr>
          <a:xfrm>
            <a:off x="1763688" y="29821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9" name="Organigramme : Données 48"/>
          <p:cNvSpPr/>
          <p:nvPr/>
        </p:nvSpPr>
        <p:spPr>
          <a:xfrm>
            <a:off x="5436096" y="29249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0" name="Organigramme : Données 49"/>
          <p:cNvSpPr/>
          <p:nvPr/>
        </p:nvSpPr>
        <p:spPr>
          <a:xfrm>
            <a:off x="5004048" y="32701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1" name="Organigramme : Données 50"/>
          <p:cNvSpPr/>
          <p:nvPr/>
        </p:nvSpPr>
        <p:spPr>
          <a:xfrm>
            <a:off x="3779912" y="157160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52" name="Organigramme : Données 51"/>
          <p:cNvSpPr/>
          <p:nvPr/>
        </p:nvSpPr>
        <p:spPr>
          <a:xfrm>
            <a:off x="3932312" y="14127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 </a:t>
            </a:r>
            <a:endParaRPr lang="fr-FR" sz="900" dirty="0"/>
          </a:p>
        </p:txBody>
      </p:sp>
      <p:sp>
        <p:nvSpPr>
          <p:cNvPr id="53" name="Organigramme : Données 52"/>
          <p:cNvSpPr/>
          <p:nvPr/>
        </p:nvSpPr>
        <p:spPr>
          <a:xfrm>
            <a:off x="1619672" y="175800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Concurrent </a:t>
            </a:r>
            <a:endParaRPr lang="fr-FR" sz="900" dirty="0"/>
          </a:p>
        </p:txBody>
      </p:sp>
      <p:sp>
        <p:nvSpPr>
          <p:cNvPr id="54" name="Organigramme : Données 53"/>
          <p:cNvSpPr/>
          <p:nvPr/>
        </p:nvSpPr>
        <p:spPr>
          <a:xfrm>
            <a:off x="5508104" y="1541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Nouveau concurrent </a:t>
            </a:r>
            <a:endParaRPr lang="fr-FR" sz="900" dirty="0"/>
          </a:p>
        </p:txBody>
      </p:sp>
      <p:sp>
        <p:nvSpPr>
          <p:cNvPr id="55" name="Organigramme : Données 54"/>
          <p:cNvSpPr/>
          <p:nvPr/>
        </p:nvSpPr>
        <p:spPr>
          <a:xfrm>
            <a:off x="1187624" y="20460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cxnSp>
        <p:nvCxnSpPr>
          <p:cNvPr id="56" name="Connecteur droit 55"/>
          <p:cNvCxnSpPr/>
          <p:nvPr/>
        </p:nvCxnSpPr>
        <p:spPr>
          <a:xfrm>
            <a:off x="3707904" y="501317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rganigramme : Données 58"/>
          <p:cNvSpPr/>
          <p:nvPr/>
        </p:nvSpPr>
        <p:spPr>
          <a:xfrm>
            <a:off x="2411760" y="11247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60" name="Organigramme : Données 59"/>
          <p:cNvSpPr/>
          <p:nvPr/>
        </p:nvSpPr>
        <p:spPr>
          <a:xfrm>
            <a:off x="5076056" y="184482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61" name="ZoneTexte 60"/>
          <p:cNvSpPr txBox="1"/>
          <p:nvPr/>
        </p:nvSpPr>
        <p:spPr>
          <a:xfrm>
            <a:off x="251520" y="116632"/>
            <a:ext cx="288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+</a:t>
            </a:r>
            <a:endParaRPr lang="fr-FR" sz="4000" dirty="0"/>
          </a:p>
        </p:txBody>
      </p:sp>
      <p:sp>
        <p:nvSpPr>
          <p:cNvPr id="62" name="ZoneTexte 61"/>
          <p:cNvSpPr txBox="1"/>
          <p:nvPr/>
        </p:nvSpPr>
        <p:spPr>
          <a:xfrm>
            <a:off x="8604448" y="116632"/>
            <a:ext cx="288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endParaRPr lang="fr-FR" sz="4000" dirty="0"/>
          </a:p>
        </p:txBody>
      </p:sp>
      <p:cxnSp>
        <p:nvCxnSpPr>
          <p:cNvPr id="64" name="Connecteur en angle 63"/>
          <p:cNvCxnSpPr>
            <a:stCxn id="54" idx="5"/>
            <a:endCxn id="4" idx="5"/>
          </p:cNvCxnSpPr>
          <p:nvPr/>
        </p:nvCxnSpPr>
        <p:spPr>
          <a:xfrm>
            <a:off x="7193091" y="1657400"/>
            <a:ext cx="72008" cy="4363888"/>
          </a:xfrm>
          <a:prstGeom prst="bentConnector3">
            <a:avLst>
              <a:gd name="adj1" fmla="val 122952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en angle 67"/>
          <p:cNvCxnSpPr>
            <a:stCxn id="7" idx="2"/>
            <a:endCxn id="4" idx="2"/>
          </p:cNvCxnSpPr>
          <p:nvPr/>
        </p:nvCxnSpPr>
        <p:spPr>
          <a:xfrm rot="10800000" flipV="1">
            <a:off x="1734885" y="1700808"/>
            <a:ext cx="12700" cy="4320480"/>
          </a:xfrm>
          <a:prstGeom prst="bentConnector3">
            <a:avLst>
              <a:gd name="adj1" fmla="val 612467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Forme 71"/>
          <p:cNvCxnSpPr>
            <a:stCxn id="6" idx="2"/>
          </p:cNvCxnSpPr>
          <p:nvPr/>
        </p:nvCxnSpPr>
        <p:spPr>
          <a:xfrm rot="10800000" flipV="1">
            <a:off x="1187625" y="3140968"/>
            <a:ext cx="403245" cy="3168352"/>
          </a:xfrm>
          <a:prstGeom prst="bentConnector4">
            <a:avLst>
              <a:gd name="adj1" fmla="val 213001"/>
              <a:gd name="adj2" fmla="val 1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Forme 84"/>
          <p:cNvCxnSpPr/>
          <p:nvPr/>
        </p:nvCxnSpPr>
        <p:spPr>
          <a:xfrm rot="10800000" flipV="1">
            <a:off x="1043608" y="4581128"/>
            <a:ext cx="619269" cy="2016224"/>
          </a:xfrm>
          <a:prstGeom prst="bentConnector4">
            <a:avLst>
              <a:gd name="adj1" fmla="val 141566"/>
              <a:gd name="adj2" fmla="val 995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rganigramme : Données 89"/>
          <p:cNvSpPr/>
          <p:nvPr/>
        </p:nvSpPr>
        <p:spPr>
          <a:xfrm>
            <a:off x="2051720" y="14127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Concurrent </a:t>
            </a:r>
            <a:endParaRPr lang="fr-FR" sz="900" dirty="0"/>
          </a:p>
        </p:txBody>
      </p:sp>
      <p:cxnSp>
        <p:nvCxnSpPr>
          <p:cNvPr id="92" name="Connecteur droit 91"/>
          <p:cNvCxnSpPr/>
          <p:nvPr/>
        </p:nvCxnSpPr>
        <p:spPr>
          <a:xfrm>
            <a:off x="3635896" y="1628800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>
            <a:off x="2771800" y="1196752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>
            <a:off x="2771800" y="1700808"/>
            <a:ext cx="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>
            <a:off x="2771800" y="162880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/>
          <p:cNvCxnSpPr/>
          <p:nvPr/>
        </p:nvCxnSpPr>
        <p:spPr>
          <a:xfrm>
            <a:off x="2771800" y="198884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/>
          <p:cNvCxnSpPr/>
          <p:nvPr/>
        </p:nvCxnSpPr>
        <p:spPr>
          <a:xfrm>
            <a:off x="2771800" y="2204864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/>
          <p:cNvCxnSpPr/>
          <p:nvPr/>
        </p:nvCxnSpPr>
        <p:spPr>
          <a:xfrm>
            <a:off x="2771800" y="2852936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>
            <a:off x="2780184" y="322136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>
            <a:off x="2771800" y="3501008"/>
            <a:ext cx="0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>
            <a:off x="2771800" y="44371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>
            <a:off x="2771800" y="5085184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ZoneTexte 123"/>
          <p:cNvSpPr txBox="1"/>
          <p:nvPr/>
        </p:nvSpPr>
        <p:spPr>
          <a:xfrm>
            <a:off x="3491880" y="1413356"/>
            <a:ext cx="97013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Fusion-acquisition </a:t>
            </a:r>
            <a:endParaRPr lang="fr-FR" sz="800" dirty="0"/>
          </a:p>
        </p:txBody>
      </p:sp>
      <p:sp>
        <p:nvSpPr>
          <p:cNvPr id="63" name="Organigramme : Données 62"/>
          <p:cNvSpPr/>
          <p:nvPr/>
        </p:nvSpPr>
        <p:spPr>
          <a:xfrm>
            <a:off x="5292080" y="4494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Autre groupe </a:t>
            </a:r>
            <a:endParaRPr lang="fr-FR" sz="900" dirty="0"/>
          </a:p>
        </p:txBody>
      </p:sp>
      <p:sp>
        <p:nvSpPr>
          <p:cNvPr id="65" name="ZoneTexte 64"/>
          <p:cNvSpPr txBox="1"/>
          <p:nvPr/>
        </p:nvSpPr>
        <p:spPr>
          <a:xfrm>
            <a:off x="8028384" y="3140968"/>
            <a:ext cx="1152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Coût d’une production </a:t>
            </a:r>
          </a:p>
          <a:p>
            <a:r>
              <a:rPr lang="fr-FR" sz="800" dirty="0" smtClean="0"/>
              <a:t> éclatée </a:t>
            </a:r>
            <a:endParaRPr lang="fr-FR" sz="800" dirty="0"/>
          </a:p>
        </p:txBody>
      </p:sp>
      <p:sp>
        <p:nvSpPr>
          <p:cNvPr id="66" name="ZoneTexte 65"/>
          <p:cNvSpPr txBox="1"/>
          <p:nvPr/>
        </p:nvSpPr>
        <p:spPr>
          <a:xfrm>
            <a:off x="8100392" y="1268760"/>
            <a:ext cx="99418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Forte concurrence  </a:t>
            </a:r>
            <a:endParaRPr lang="fr-FR" sz="800" dirty="0"/>
          </a:p>
        </p:txBody>
      </p:sp>
      <p:sp>
        <p:nvSpPr>
          <p:cNvPr id="67" name="ZoneTexte 66"/>
          <p:cNvSpPr txBox="1"/>
          <p:nvPr/>
        </p:nvSpPr>
        <p:spPr>
          <a:xfrm>
            <a:off x="8100392" y="1700808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Délocalisation d’une</a:t>
            </a:r>
          </a:p>
          <a:p>
            <a:r>
              <a:rPr lang="fr-FR" sz="800" dirty="0" smtClean="0"/>
              <a:t> partie de la </a:t>
            </a:r>
          </a:p>
          <a:p>
            <a:r>
              <a:rPr lang="fr-FR" sz="800" dirty="0" smtClean="0"/>
              <a:t>production</a:t>
            </a:r>
            <a:endParaRPr lang="fr-FR" sz="800" dirty="0"/>
          </a:p>
        </p:txBody>
      </p:sp>
      <p:sp>
        <p:nvSpPr>
          <p:cNvPr id="69" name="ZoneTexte 68"/>
          <p:cNvSpPr txBox="1"/>
          <p:nvPr/>
        </p:nvSpPr>
        <p:spPr>
          <a:xfrm>
            <a:off x="8100392" y="4509120"/>
            <a:ext cx="10663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Diversification des </a:t>
            </a:r>
          </a:p>
          <a:p>
            <a:r>
              <a:rPr lang="fr-FR" sz="800" dirty="0" smtClean="0"/>
              <a:t>activités insuffisante </a:t>
            </a:r>
            <a:endParaRPr lang="fr-FR" sz="800" dirty="0"/>
          </a:p>
        </p:txBody>
      </p:sp>
      <p:sp>
        <p:nvSpPr>
          <p:cNvPr id="70" name="ZoneTexte 69"/>
          <p:cNvSpPr txBox="1"/>
          <p:nvPr/>
        </p:nvSpPr>
        <p:spPr>
          <a:xfrm>
            <a:off x="0" y="4797152"/>
            <a:ext cx="6046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Synergies </a:t>
            </a:r>
            <a:endParaRPr lang="fr-FR" sz="800" dirty="0"/>
          </a:p>
        </p:txBody>
      </p:sp>
      <p:sp>
        <p:nvSpPr>
          <p:cNvPr id="71" name="ZoneTexte 70"/>
          <p:cNvSpPr txBox="1"/>
          <p:nvPr/>
        </p:nvSpPr>
        <p:spPr>
          <a:xfrm>
            <a:off x="0" y="1556792"/>
            <a:ext cx="6559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Expansion  </a:t>
            </a:r>
            <a:endParaRPr lang="fr-FR" sz="800" dirty="0"/>
          </a:p>
        </p:txBody>
      </p:sp>
      <p:sp>
        <p:nvSpPr>
          <p:cNvPr id="73" name="ZoneTexte 72"/>
          <p:cNvSpPr txBox="1"/>
          <p:nvPr/>
        </p:nvSpPr>
        <p:spPr>
          <a:xfrm>
            <a:off x="8072643" y="2925524"/>
            <a:ext cx="1035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Optimisation fiscale </a:t>
            </a:r>
            <a:endParaRPr lang="fr-FR" sz="800" dirty="0"/>
          </a:p>
        </p:txBody>
      </p:sp>
      <p:sp>
        <p:nvSpPr>
          <p:cNvPr id="74" name="ZoneTexte 73"/>
          <p:cNvSpPr txBox="1"/>
          <p:nvPr/>
        </p:nvSpPr>
        <p:spPr>
          <a:xfrm>
            <a:off x="-64261" y="2852936"/>
            <a:ext cx="1035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Optimisation fiscale </a:t>
            </a:r>
            <a:endParaRPr lang="fr-FR" sz="800" dirty="0"/>
          </a:p>
        </p:txBody>
      </p:sp>
      <p:sp>
        <p:nvSpPr>
          <p:cNvPr id="75" name="ZoneTexte 74"/>
          <p:cNvSpPr txBox="1"/>
          <p:nvPr/>
        </p:nvSpPr>
        <p:spPr>
          <a:xfrm>
            <a:off x="0" y="620688"/>
            <a:ext cx="9732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Avantages </a:t>
            </a:r>
            <a:endParaRPr lang="fr-FR" sz="1400" dirty="0"/>
          </a:p>
        </p:txBody>
      </p:sp>
      <p:sp>
        <p:nvSpPr>
          <p:cNvPr id="76" name="ZoneTexte 75"/>
          <p:cNvSpPr txBox="1"/>
          <p:nvPr/>
        </p:nvSpPr>
        <p:spPr>
          <a:xfrm>
            <a:off x="8428255" y="620688"/>
            <a:ext cx="824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Risques  </a:t>
            </a:r>
            <a:endParaRPr lang="fr-FR" sz="1400" dirty="0"/>
          </a:p>
        </p:txBody>
      </p:sp>
      <p:sp>
        <p:nvSpPr>
          <p:cNvPr id="77" name="ZoneTexte 76"/>
          <p:cNvSpPr txBox="1"/>
          <p:nvPr/>
        </p:nvSpPr>
        <p:spPr>
          <a:xfrm>
            <a:off x="7956377" y="6550223"/>
            <a:ext cx="1296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Auteur :  Manuel Nérée </a:t>
            </a:r>
            <a:r>
              <a:rPr lang="fr-FR" sz="1400" dirty="0" smtClean="0"/>
              <a:t> 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126" name="ZoneTexte 125"/>
          <p:cNvSpPr txBox="1"/>
          <p:nvPr/>
        </p:nvSpPr>
        <p:spPr>
          <a:xfrm>
            <a:off x="3962355" y="6597352"/>
            <a:ext cx="12577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 l’échelle locale 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ISAE CNES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</a:p>
          <a:p>
            <a:pPr algn="ctr"/>
            <a:r>
              <a:rPr lang="fr-FR" sz="900" dirty="0" smtClean="0"/>
              <a:t>Blagnac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Airbus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Autre site d’usine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Latécoère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Site d’AéroConstellation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ISAE SUPAERO ENAC -ONERA</a:t>
            </a:r>
            <a:endParaRPr lang="fr-FR" sz="900" dirty="0"/>
          </a:p>
        </p:txBody>
      </p:sp>
      <p:sp>
        <p:nvSpPr>
          <p:cNvPr id="22" name="ZoneTexte 21"/>
          <p:cNvSpPr txBox="1"/>
          <p:nvPr/>
        </p:nvSpPr>
        <p:spPr>
          <a:xfrm>
            <a:off x="3962355" y="6597352"/>
            <a:ext cx="1656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Métropole toulousaine 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Données 4"/>
          <p:cNvSpPr/>
          <p:nvPr/>
        </p:nvSpPr>
        <p:spPr>
          <a:xfrm>
            <a:off x="1043608" y="400506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3" name="Organigramme : Données 12"/>
          <p:cNvSpPr/>
          <p:nvPr/>
        </p:nvSpPr>
        <p:spPr>
          <a:xfrm>
            <a:off x="14036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4" name="Organigramme : Données 13"/>
          <p:cNvSpPr/>
          <p:nvPr/>
        </p:nvSpPr>
        <p:spPr>
          <a:xfrm>
            <a:off x="4932040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5" name="Organigramme : Données 14"/>
          <p:cNvSpPr/>
          <p:nvPr/>
        </p:nvSpPr>
        <p:spPr>
          <a:xfrm>
            <a:off x="3779912" y="436510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22" name="Organigramme : Données 21"/>
          <p:cNvSpPr/>
          <p:nvPr/>
        </p:nvSpPr>
        <p:spPr>
          <a:xfrm>
            <a:off x="2195736" y="413427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Etat </a:t>
            </a:r>
            <a:endParaRPr lang="fr-FR" sz="900" dirty="0"/>
          </a:p>
        </p:txBody>
      </p:sp>
      <p:sp>
        <p:nvSpPr>
          <p:cNvPr id="23" name="Organigramme : Données 22"/>
          <p:cNvSpPr/>
          <p:nvPr/>
        </p:nvSpPr>
        <p:spPr>
          <a:xfrm>
            <a:off x="5724128" y="41490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Collectivité territoriale </a:t>
            </a:r>
            <a:endParaRPr lang="fr-FR" sz="900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2555776" y="5013176"/>
            <a:ext cx="0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051720" y="501317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rganigramme : Données 16"/>
          <p:cNvSpPr/>
          <p:nvPr/>
        </p:nvSpPr>
        <p:spPr>
          <a:xfrm>
            <a:off x="32038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Fournisseur </a:t>
            </a:r>
            <a:endParaRPr lang="fr-FR" sz="900" dirty="0"/>
          </a:p>
        </p:txBody>
      </p:sp>
      <p:cxnSp>
        <p:nvCxnSpPr>
          <p:cNvPr id="56" name="Connecteur droit 55"/>
          <p:cNvCxnSpPr/>
          <p:nvPr/>
        </p:nvCxnSpPr>
        <p:spPr>
          <a:xfrm>
            <a:off x="3707904" y="501317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>
            <a:off x="2771800" y="44371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>
            <a:off x="2771800" y="5085184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rganigramme : Données 62"/>
          <p:cNvSpPr/>
          <p:nvPr/>
        </p:nvSpPr>
        <p:spPr>
          <a:xfrm>
            <a:off x="5292080" y="4494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Autre groupe </a:t>
            </a:r>
            <a:endParaRPr lang="fr-FR" sz="900" dirty="0"/>
          </a:p>
        </p:txBody>
      </p:sp>
      <p:sp>
        <p:nvSpPr>
          <p:cNvPr id="65" name="ZoneTexte 64"/>
          <p:cNvSpPr txBox="1"/>
          <p:nvPr/>
        </p:nvSpPr>
        <p:spPr>
          <a:xfrm>
            <a:off x="3962355" y="6597352"/>
            <a:ext cx="13801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Au niveau régional </a:t>
            </a:r>
            <a:endParaRPr lang="fr-FR" sz="1200" dirty="0"/>
          </a:p>
        </p:txBody>
      </p:sp>
      <p:sp>
        <p:nvSpPr>
          <p:cNvPr id="25" name="ZoneTexte 24"/>
          <p:cNvSpPr txBox="1"/>
          <p:nvPr/>
        </p:nvSpPr>
        <p:spPr>
          <a:xfrm>
            <a:off x="467544" y="5373216"/>
            <a:ext cx="16546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Flux de composants et d’éléments  </a:t>
            </a:r>
            <a:endParaRPr lang="fr-FR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Données 4"/>
          <p:cNvSpPr/>
          <p:nvPr/>
        </p:nvSpPr>
        <p:spPr>
          <a:xfrm>
            <a:off x="1043608" y="400506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3" name="Organigramme : Données 12"/>
          <p:cNvSpPr/>
          <p:nvPr/>
        </p:nvSpPr>
        <p:spPr>
          <a:xfrm>
            <a:off x="14036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Liebherr Aerospace</a:t>
            </a:r>
            <a:endParaRPr lang="fr-FR" sz="900" dirty="0"/>
          </a:p>
        </p:txBody>
      </p:sp>
      <p:sp>
        <p:nvSpPr>
          <p:cNvPr id="14" name="Organigramme : Données 13"/>
          <p:cNvSpPr/>
          <p:nvPr/>
        </p:nvSpPr>
        <p:spPr>
          <a:xfrm>
            <a:off x="4932040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Latécoère </a:t>
            </a:r>
            <a:endParaRPr lang="fr-FR" sz="900" dirty="0"/>
          </a:p>
        </p:txBody>
      </p:sp>
      <p:sp>
        <p:nvSpPr>
          <p:cNvPr id="15" name="Organigramme : Données 14"/>
          <p:cNvSpPr/>
          <p:nvPr/>
        </p:nvSpPr>
        <p:spPr>
          <a:xfrm>
            <a:off x="3779912" y="436510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Airbus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22" name="Organigramme : Données 21"/>
          <p:cNvSpPr/>
          <p:nvPr/>
        </p:nvSpPr>
        <p:spPr>
          <a:xfrm>
            <a:off x="2195736" y="413427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Etat </a:t>
            </a:r>
            <a:endParaRPr lang="fr-FR" sz="900" dirty="0"/>
          </a:p>
        </p:txBody>
      </p:sp>
      <p:sp>
        <p:nvSpPr>
          <p:cNvPr id="23" name="Organigramme : Données 22"/>
          <p:cNvSpPr/>
          <p:nvPr/>
        </p:nvSpPr>
        <p:spPr>
          <a:xfrm>
            <a:off x="5724128" y="41490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Occitanie </a:t>
            </a:r>
          </a:p>
          <a:p>
            <a:pPr algn="ctr"/>
            <a:r>
              <a:rPr lang="fr-FR" sz="900" dirty="0" smtClean="0"/>
              <a:t>Nouvelle Aquitaine </a:t>
            </a:r>
            <a:endParaRPr lang="fr-FR" sz="900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2555776" y="5013176"/>
            <a:ext cx="0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051720" y="501317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rganigramme : Données 16"/>
          <p:cNvSpPr/>
          <p:nvPr/>
        </p:nvSpPr>
        <p:spPr>
          <a:xfrm>
            <a:off x="32038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Safran </a:t>
            </a:r>
            <a:endParaRPr lang="fr-FR" sz="900" dirty="0"/>
          </a:p>
        </p:txBody>
      </p:sp>
      <p:cxnSp>
        <p:nvCxnSpPr>
          <p:cNvPr id="56" name="Connecteur droit 55"/>
          <p:cNvCxnSpPr/>
          <p:nvPr/>
        </p:nvCxnSpPr>
        <p:spPr>
          <a:xfrm>
            <a:off x="3707904" y="501317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>
            <a:off x="2771800" y="44371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>
            <a:off x="2771800" y="5085184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rganigramme : Données 25"/>
          <p:cNvSpPr/>
          <p:nvPr/>
        </p:nvSpPr>
        <p:spPr>
          <a:xfrm>
            <a:off x="5292080" y="4494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Dassault</a:t>
            </a:r>
            <a:endParaRPr lang="fr-FR" sz="9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962355" y="6597352"/>
            <a:ext cx="13026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Aerospace  valley 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Données 4"/>
          <p:cNvSpPr/>
          <p:nvPr/>
        </p:nvSpPr>
        <p:spPr>
          <a:xfrm>
            <a:off x="1043608" y="400506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Organigramme : Données 5"/>
          <p:cNvSpPr/>
          <p:nvPr/>
        </p:nvSpPr>
        <p:spPr>
          <a:xfrm>
            <a:off x="899592" y="256490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3" name="Organigramme : Données 12"/>
          <p:cNvSpPr/>
          <p:nvPr/>
        </p:nvSpPr>
        <p:spPr>
          <a:xfrm>
            <a:off x="14036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4" name="Organigramme : Données 13"/>
          <p:cNvSpPr/>
          <p:nvPr/>
        </p:nvSpPr>
        <p:spPr>
          <a:xfrm>
            <a:off x="4932040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5" name="Organigramme : Données 14"/>
          <p:cNvSpPr/>
          <p:nvPr/>
        </p:nvSpPr>
        <p:spPr>
          <a:xfrm>
            <a:off x="3779912" y="436510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19" name="Organigramme : Données 18"/>
          <p:cNvSpPr/>
          <p:nvPr/>
        </p:nvSpPr>
        <p:spPr>
          <a:xfrm>
            <a:off x="1403648" y="3284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22" name="Organigramme : Données 21"/>
          <p:cNvSpPr/>
          <p:nvPr/>
        </p:nvSpPr>
        <p:spPr>
          <a:xfrm>
            <a:off x="2195736" y="413427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Etat </a:t>
            </a:r>
            <a:endParaRPr lang="fr-FR" sz="900" dirty="0"/>
          </a:p>
        </p:txBody>
      </p:sp>
      <p:sp>
        <p:nvSpPr>
          <p:cNvPr id="23" name="Organigramme : Données 22"/>
          <p:cNvSpPr/>
          <p:nvPr/>
        </p:nvSpPr>
        <p:spPr>
          <a:xfrm>
            <a:off x="5724128" y="41490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Collectivité territoriale </a:t>
            </a:r>
            <a:endParaRPr lang="fr-FR" sz="900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2555776" y="5013176"/>
            <a:ext cx="0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051720" y="501317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rganigramme : Données 16"/>
          <p:cNvSpPr/>
          <p:nvPr/>
        </p:nvSpPr>
        <p:spPr>
          <a:xfrm>
            <a:off x="32038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Fournisseur </a:t>
            </a:r>
            <a:endParaRPr lang="fr-FR" sz="900" dirty="0"/>
          </a:p>
        </p:txBody>
      </p:sp>
      <p:sp>
        <p:nvSpPr>
          <p:cNvPr id="39" name="Organigramme : Données 38"/>
          <p:cNvSpPr/>
          <p:nvPr/>
        </p:nvSpPr>
        <p:spPr>
          <a:xfrm>
            <a:off x="3627512" y="29969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40" name="Organigramme : Données 39"/>
          <p:cNvSpPr/>
          <p:nvPr/>
        </p:nvSpPr>
        <p:spPr>
          <a:xfrm>
            <a:off x="3779912" y="283812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 </a:t>
            </a:r>
            <a:endParaRPr lang="fr-FR" sz="900" dirty="0"/>
          </a:p>
        </p:txBody>
      </p:sp>
      <p:sp>
        <p:nvSpPr>
          <p:cNvPr id="46" name="Organigramme : Données 45"/>
          <p:cNvSpPr/>
          <p:nvPr/>
        </p:nvSpPr>
        <p:spPr>
          <a:xfrm>
            <a:off x="5868144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47" name="Organigramme : Données 46"/>
          <p:cNvSpPr/>
          <p:nvPr/>
        </p:nvSpPr>
        <p:spPr>
          <a:xfrm>
            <a:off x="2195736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8" name="Organigramme : Données 47"/>
          <p:cNvSpPr/>
          <p:nvPr/>
        </p:nvSpPr>
        <p:spPr>
          <a:xfrm>
            <a:off x="1763688" y="29821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9" name="Organigramme : Données 48"/>
          <p:cNvSpPr/>
          <p:nvPr/>
        </p:nvSpPr>
        <p:spPr>
          <a:xfrm>
            <a:off x="5436096" y="29249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0" name="Organigramme : Données 49"/>
          <p:cNvSpPr/>
          <p:nvPr/>
        </p:nvSpPr>
        <p:spPr>
          <a:xfrm>
            <a:off x="5004048" y="32701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cxnSp>
        <p:nvCxnSpPr>
          <p:cNvPr id="56" name="Connecteur droit 55"/>
          <p:cNvCxnSpPr/>
          <p:nvPr/>
        </p:nvCxnSpPr>
        <p:spPr>
          <a:xfrm>
            <a:off x="3707904" y="501317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/>
          <p:cNvCxnSpPr/>
          <p:nvPr/>
        </p:nvCxnSpPr>
        <p:spPr>
          <a:xfrm>
            <a:off x="2771800" y="2852936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>
            <a:off x="2780184" y="322136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>
            <a:off x="2771800" y="3501008"/>
            <a:ext cx="0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>
            <a:off x="2771800" y="44371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>
            <a:off x="2771800" y="5085184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rganigramme : Données 62"/>
          <p:cNvSpPr/>
          <p:nvPr/>
        </p:nvSpPr>
        <p:spPr>
          <a:xfrm>
            <a:off x="5292080" y="4494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Autre groupe </a:t>
            </a:r>
            <a:endParaRPr lang="fr-FR" sz="900" dirty="0"/>
          </a:p>
        </p:txBody>
      </p:sp>
      <p:sp>
        <p:nvSpPr>
          <p:cNvPr id="65" name="ZoneTexte 64"/>
          <p:cNvSpPr txBox="1"/>
          <p:nvPr/>
        </p:nvSpPr>
        <p:spPr>
          <a:xfrm>
            <a:off x="3962355" y="6597352"/>
            <a:ext cx="14422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Au niveau européen</a:t>
            </a:r>
            <a:endParaRPr lang="fr-FR" sz="1200" dirty="0"/>
          </a:p>
        </p:txBody>
      </p:sp>
      <p:sp>
        <p:nvSpPr>
          <p:cNvPr id="37" name="ZoneTexte 36"/>
          <p:cNvSpPr txBox="1"/>
          <p:nvPr/>
        </p:nvSpPr>
        <p:spPr>
          <a:xfrm>
            <a:off x="4355976" y="2636912"/>
            <a:ext cx="7521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Financement </a:t>
            </a:r>
            <a:endParaRPr lang="fr-FR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Données 4"/>
          <p:cNvSpPr/>
          <p:nvPr/>
        </p:nvSpPr>
        <p:spPr>
          <a:xfrm>
            <a:off x="1043608" y="400506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Organigramme : Données 5"/>
          <p:cNvSpPr/>
          <p:nvPr/>
        </p:nvSpPr>
        <p:spPr>
          <a:xfrm>
            <a:off x="899592" y="256490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3" name="Organigramme : Données 12"/>
          <p:cNvSpPr/>
          <p:nvPr/>
        </p:nvSpPr>
        <p:spPr>
          <a:xfrm>
            <a:off x="14036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4" name="Organigramme : Données 13"/>
          <p:cNvSpPr/>
          <p:nvPr/>
        </p:nvSpPr>
        <p:spPr>
          <a:xfrm>
            <a:off x="4932040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5" name="Organigramme : Données 14"/>
          <p:cNvSpPr/>
          <p:nvPr/>
        </p:nvSpPr>
        <p:spPr>
          <a:xfrm>
            <a:off x="3779912" y="436510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19" name="Organigramme : Données 18"/>
          <p:cNvSpPr/>
          <p:nvPr/>
        </p:nvSpPr>
        <p:spPr>
          <a:xfrm>
            <a:off x="1403648" y="3284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Toulouse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22" name="Organigramme : Données 21"/>
          <p:cNvSpPr/>
          <p:nvPr/>
        </p:nvSpPr>
        <p:spPr>
          <a:xfrm>
            <a:off x="2195736" y="413427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Etat </a:t>
            </a:r>
            <a:endParaRPr lang="fr-FR" sz="900" dirty="0"/>
          </a:p>
        </p:txBody>
      </p:sp>
      <p:sp>
        <p:nvSpPr>
          <p:cNvPr id="23" name="Organigramme : Données 22"/>
          <p:cNvSpPr/>
          <p:nvPr/>
        </p:nvSpPr>
        <p:spPr>
          <a:xfrm>
            <a:off x="5724128" y="41490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Collectivité territoriale </a:t>
            </a:r>
            <a:endParaRPr lang="fr-FR" sz="900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2555776" y="5013176"/>
            <a:ext cx="0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051720" y="501317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rganigramme : Données 16"/>
          <p:cNvSpPr/>
          <p:nvPr/>
        </p:nvSpPr>
        <p:spPr>
          <a:xfrm>
            <a:off x="32038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Fournisseur </a:t>
            </a:r>
            <a:endParaRPr lang="fr-FR" sz="900" dirty="0"/>
          </a:p>
        </p:txBody>
      </p:sp>
      <p:sp>
        <p:nvSpPr>
          <p:cNvPr id="39" name="Organigramme : Données 38"/>
          <p:cNvSpPr/>
          <p:nvPr/>
        </p:nvSpPr>
        <p:spPr>
          <a:xfrm>
            <a:off x="3627512" y="29969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40" name="Organigramme : Données 39"/>
          <p:cNvSpPr/>
          <p:nvPr/>
        </p:nvSpPr>
        <p:spPr>
          <a:xfrm>
            <a:off x="3779912" y="283812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social-Leyde (PB) </a:t>
            </a:r>
            <a:endParaRPr lang="fr-FR" sz="900" dirty="0"/>
          </a:p>
        </p:txBody>
      </p:sp>
      <p:sp>
        <p:nvSpPr>
          <p:cNvPr id="46" name="Organigramme : Données 45"/>
          <p:cNvSpPr/>
          <p:nvPr/>
        </p:nvSpPr>
        <p:spPr>
          <a:xfrm>
            <a:off x="5868144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Hambourg</a:t>
            </a:r>
            <a:endParaRPr lang="fr-FR" sz="900" dirty="0"/>
          </a:p>
        </p:txBody>
      </p:sp>
      <p:sp>
        <p:nvSpPr>
          <p:cNvPr id="47" name="Organigramme : Données 46"/>
          <p:cNvSpPr/>
          <p:nvPr/>
        </p:nvSpPr>
        <p:spPr>
          <a:xfrm>
            <a:off x="2195736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Ailes </a:t>
            </a:r>
          </a:p>
          <a:p>
            <a:pPr algn="ctr"/>
            <a:r>
              <a:rPr lang="fr-FR" sz="900" dirty="0" smtClean="0"/>
              <a:t>(Broughton –RU)  </a:t>
            </a:r>
            <a:endParaRPr lang="fr-FR" sz="900" dirty="0"/>
          </a:p>
        </p:txBody>
      </p:sp>
      <p:sp>
        <p:nvSpPr>
          <p:cNvPr id="48" name="Organigramme : Données 47"/>
          <p:cNvSpPr/>
          <p:nvPr/>
        </p:nvSpPr>
        <p:spPr>
          <a:xfrm>
            <a:off x="1763688" y="29821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9" name="Organigramme : Données 48"/>
          <p:cNvSpPr/>
          <p:nvPr/>
        </p:nvSpPr>
        <p:spPr>
          <a:xfrm>
            <a:off x="5436096" y="29249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0" name="Organigramme : Données 49"/>
          <p:cNvSpPr/>
          <p:nvPr/>
        </p:nvSpPr>
        <p:spPr>
          <a:xfrm>
            <a:off x="5004048" y="32701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Queue </a:t>
            </a:r>
          </a:p>
          <a:p>
            <a:pPr algn="ctr"/>
            <a:r>
              <a:rPr lang="fr-FR" sz="900" dirty="0" smtClean="0"/>
              <a:t>(Getafe –Espagne)  </a:t>
            </a:r>
            <a:endParaRPr lang="fr-FR" sz="900" dirty="0"/>
          </a:p>
        </p:txBody>
      </p:sp>
      <p:cxnSp>
        <p:nvCxnSpPr>
          <p:cNvPr id="56" name="Connecteur droit 55"/>
          <p:cNvCxnSpPr/>
          <p:nvPr/>
        </p:nvCxnSpPr>
        <p:spPr>
          <a:xfrm>
            <a:off x="3707904" y="501317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/>
          <p:cNvCxnSpPr/>
          <p:nvPr/>
        </p:nvCxnSpPr>
        <p:spPr>
          <a:xfrm>
            <a:off x="2771800" y="2852936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>
            <a:off x="2780184" y="322136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>
            <a:off x="2771800" y="3501008"/>
            <a:ext cx="0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>
            <a:off x="2771800" y="44371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>
            <a:off x="2771800" y="5085184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rganigramme : Données 62"/>
          <p:cNvSpPr/>
          <p:nvPr/>
        </p:nvSpPr>
        <p:spPr>
          <a:xfrm>
            <a:off x="5292080" y="4494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Autre groupe </a:t>
            </a:r>
            <a:endParaRPr lang="fr-FR" sz="900" dirty="0"/>
          </a:p>
        </p:txBody>
      </p:sp>
      <p:sp>
        <p:nvSpPr>
          <p:cNvPr id="65" name="ZoneTexte 64"/>
          <p:cNvSpPr txBox="1"/>
          <p:nvPr/>
        </p:nvSpPr>
        <p:spPr>
          <a:xfrm>
            <a:off x="3962355" y="6597352"/>
            <a:ext cx="16515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La production de l’A380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Données 4"/>
          <p:cNvSpPr/>
          <p:nvPr/>
        </p:nvSpPr>
        <p:spPr>
          <a:xfrm>
            <a:off x="1043608" y="400506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Organigramme : Données 5"/>
          <p:cNvSpPr/>
          <p:nvPr/>
        </p:nvSpPr>
        <p:spPr>
          <a:xfrm>
            <a:off x="899592" y="256490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Organigramme : Données 6"/>
          <p:cNvSpPr/>
          <p:nvPr/>
        </p:nvSpPr>
        <p:spPr>
          <a:xfrm>
            <a:off x="1043608" y="112474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3" name="Organigramme : Données 12"/>
          <p:cNvSpPr/>
          <p:nvPr/>
        </p:nvSpPr>
        <p:spPr>
          <a:xfrm>
            <a:off x="14036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4" name="Organigramme : Données 13"/>
          <p:cNvSpPr/>
          <p:nvPr/>
        </p:nvSpPr>
        <p:spPr>
          <a:xfrm>
            <a:off x="4932040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5" name="Organigramme : Données 14"/>
          <p:cNvSpPr/>
          <p:nvPr/>
        </p:nvSpPr>
        <p:spPr>
          <a:xfrm>
            <a:off x="3779912" y="436510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19" name="Organigramme : Données 18"/>
          <p:cNvSpPr/>
          <p:nvPr/>
        </p:nvSpPr>
        <p:spPr>
          <a:xfrm>
            <a:off x="1403648" y="3284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22" name="Organigramme : Données 21"/>
          <p:cNvSpPr/>
          <p:nvPr/>
        </p:nvSpPr>
        <p:spPr>
          <a:xfrm>
            <a:off x="2195736" y="413427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Etat </a:t>
            </a:r>
            <a:endParaRPr lang="fr-FR" sz="900" dirty="0"/>
          </a:p>
        </p:txBody>
      </p:sp>
      <p:sp>
        <p:nvSpPr>
          <p:cNvPr id="23" name="Organigramme : Données 22"/>
          <p:cNvSpPr/>
          <p:nvPr/>
        </p:nvSpPr>
        <p:spPr>
          <a:xfrm>
            <a:off x="5724128" y="41490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Collectivité territoriale </a:t>
            </a:r>
            <a:endParaRPr lang="fr-FR" sz="900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2555776" y="5013176"/>
            <a:ext cx="0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051720" y="501317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rganigramme : Données 16"/>
          <p:cNvSpPr/>
          <p:nvPr/>
        </p:nvSpPr>
        <p:spPr>
          <a:xfrm>
            <a:off x="32038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Fournisseur </a:t>
            </a:r>
            <a:endParaRPr lang="fr-FR" sz="900" dirty="0"/>
          </a:p>
        </p:txBody>
      </p:sp>
      <p:cxnSp>
        <p:nvCxnSpPr>
          <p:cNvPr id="33" name="Connecteur droit 32"/>
          <p:cNvCxnSpPr/>
          <p:nvPr/>
        </p:nvCxnSpPr>
        <p:spPr>
          <a:xfrm>
            <a:off x="4067944" y="458112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067944" y="5085184"/>
            <a:ext cx="0" cy="864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rganigramme : Données 38"/>
          <p:cNvSpPr/>
          <p:nvPr/>
        </p:nvSpPr>
        <p:spPr>
          <a:xfrm>
            <a:off x="3627512" y="29969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40" name="Organigramme : Données 39"/>
          <p:cNvSpPr/>
          <p:nvPr/>
        </p:nvSpPr>
        <p:spPr>
          <a:xfrm>
            <a:off x="3779912" y="283812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 </a:t>
            </a:r>
            <a:endParaRPr lang="fr-FR" sz="900" dirty="0"/>
          </a:p>
        </p:txBody>
      </p:sp>
      <p:cxnSp>
        <p:nvCxnSpPr>
          <p:cNvPr id="41" name="Connecteur droit 40"/>
          <p:cNvCxnSpPr/>
          <p:nvPr/>
        </p:nvCxnSpPr>
        <p:spPr>
          <a:xfrm>
            <a:off x="4067944" y="3068960"/>
            <a:ext cx="1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rganigramme : Données 45"/>
          <p:cNvSpPr/>
          <p:nvPr/>
        </p:nvSpPr>
        <p:spPr>
          <a:xfrm>
            <a:off x="5868144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47" name="Organigramme : Données 46"/>
          <p:cNvSpPr/>
          <p:nvPr/>
        </p:nvSpPr>
        <p:spPr>
          <a:xfrm>
            <a:off x="2195736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8" name="Organigramme : Données 47"/>
          <p:cNvSpPr/>
          <p:nvPr/>
        </p:nvSpPr>
        <p:spPr>
          <a:xfrm>
            <a:off x="1763688" y="29821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9" name="Organigramme : Données 48"/>
          <p:cNvSpPr/>
          <p:nvPr/>
        </p:nvSpPr>
        <p:spPr>
          <a:xfrm>
            <a:off x="5436096" y="29249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0" name="Organigramme : Données 49"/>
          <p:cNvSpPr/>
          <p:nvPr/>
        </p:nvSpPr>
        <p:spPr>
          <a:xfrm>
            <a:off x="5004048" y="32701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1" name="Organigramme : Données 50"/>
          <p:cNvSpPr/>
          <p:nvPr/>
        </p:nvSpPr>
        <p:spPr>
          <a:xfrm>
            <a:off x="3779912" y="157160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52" name="Organigramme : Données 51"/>
          <p:cNvSpPr/>
          <p:nvPr/>
        </p:nvSpPr>
        <p:spPr>
          <a:xfrm>
            <a:off x="3932312" y="14127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 </a:t>
            </a:r>
            <a:endParaRPr lang="fr-FR" sz="900" dirty="0"/>
          </a:p>
        </p:txBody>
      </p:sp>
      <p:sp>
        <p:nvSpPr>
          <p:cNvPr id="53" name="Organigramme : Données 52"/>
          <p:cNvSpPr/>
          <p:nvPr/>
        </p:nvSpPr>
        <p:spPr>
          <a:xfrm>
            <a:off x="1619672" y="175800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Concurrent </a:t>
            </a:r>
            <a:endParaRPr lang="fr-FR" sz="900" dirty="0"/>
          </a:p>
        </p:txBody>
      </p:sp>
      <p:sp>
        <p:nvSpPr>
          <p:cNvPr id="54" name="Organigramme : Données 53"/>
          <p:cNvSpPr/>
          <p:nvPr/>
        </p:nvSpPr>
        <p:spPr>
          <a:xfrm>
            <a:off x="5508104" y="1541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Nouveau concurrent </a:t>
            </a:r>
            <a:endParaRPr lang="fr-FR" sz="900" dirty="0"/>
          </a:p>
        </p:txBody>
      </p:sp>
      <p:sp>
        <p:nvSpPr>
          <p:cNvPr id="55" name="Organigramme : Données 54"/>
          <p:cNvSpPr/>
          <p:nvPr/>
        </p:nvSpPr>
        <p:spPr>
          <a:xfrm>
            <a:off x="1187624" y="20460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cxnSp>
        <p:nvCxnSpPr>
          <p:cNvPr id="56" name="Connecteur droit 55"/>
          <p:cNvCxnSpPr/>
          <p:nvPr/>
        </p:nvCxnSpPr>
        <p:spPr>
          <a:xfrm>
            <a:off x="3707904" y="501317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rganigramme : Données 58"/>
          <p:cNvSpPr/>
          <p:nvPr/>
        </p:nvSpPr>
        <p:spPr>
          <a:xfrm>
            <a:off x="2411760" y="11247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60" name="Organigramme : Données 59"/>
          <p:cNvSpPr/>
          <p:nvPr/>
        </p:nvSpPr>
        <p:spPr>
          <a:xfrm>
            <a:off x="5076056" y="184482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90" name="Organigramme : Données 89"/>
          <p:cNvSpPr/>
          <p:nvPr/>
        </p:nvSpPr>
        <p:spPr>
          <a:xfrm>
            <a:off x="2051720" y="14127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Concurrent </a:t>
            </a:r>
            <a:endParaRPr lang="fr-FR" sz="900" dirty="0"/>
          </a:p>
        </p:txBody>
      </p:sp>
      <p:cxnSp>
        <p:nvCxnSpPr>
          <p:cNvPr id="93" name="Connecteur droit 92"/>
          <p:cNvCxnSpPr/>
          <p:nvPr/>
        </p:nvCxnSpPr>
        <p:spPr>
          <a:xfrm>
            <a:off x="2771800" y="1196752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>
            <a:off x="2771800" y="1700808"/>
            <a:ext cx="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>
            <a:off x="2771800" y="162880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/>
          <p:cNvCxnSpPr/>
          <p:nvPr/>
        </p:nvCxnSpPr>
        <p:spPr>
          <a:xfrm>
            <a:off x="2771800" y="198884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/>
          <p:cNvCxnSpPr/>
          <p:nvPr/>
        </p:nvCxnSpPr>
        <p:spPr>
          <a:xfrm>
            <a:off x="2771800" y="2204864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/>
          <p:cNvCxnSpPr/>
          <p:nvPr/>
        </p:nvCxnSpPr>
        <p:spPr>
          <a:xfrm>
            <a:off x="2771800" y="2852936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>
            <a:off x="2780184" y="322136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>
            <a:off x="2771800" y="3501008"/>
            <a:ext cx="0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>
            <a:off x="2771800" y="44371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>
            <a:off x="2771800" y="5085184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rganigramme : Données 62"/>
          <p:cNvSpPr/>
          <p:nvPr/>
        </p:nvSpPr>
        <p:spPr>
          <a:xfrm>
            <a:off x="5292080" y="4494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Autre groupe </a:t>
            </a:r>
            <a:endParaRPr lang="fr-FR" sz="900" dirty="0"/>
          </a:p>
        </p:txBody>
      </p:sp>
      <p:sp>
        <p:nvSpPr>
          <p:cNvPr id="65" name="ZoneTexte 64"/>
          <p:cNvSpPr txBox="1"/>
          <p:nvPr/>
        </p:nvSpPr>
        <p:spPr>
          <a:xfrm>
            <a:off x="3962355" y="6597352"/>
            <a:ext cx="1383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Au niveau mondial 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Données 3"/>
          <p:cNvSpPr/>
          <p:nvPr/>
        </p:nvSpPr>
        <p:spPr>
          <a:xfrm>
            <a:off x="1043608" y="544522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Données 4"/>
          <p:cNvSpPr/>
          <p:nvPr/>
        </p:nvSpPr>
        <p:spPr>
          <a:xfrm>
            <a:off x="1043608" y="400506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Organigramme : Données 5"/>
          <p:cNvSpPr/>
          <p:nvPr/>
        </p:nvSpPr>
        <p:spPr>
          <a:xfrm>
            <a:off x="899592" y="256490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Organigramme : Données 6"/>
          <p:cNvSpPr/>
          <p:nvPr/>
        </p:nvSpPr>
        <p:spPr>
          <a:xfrm>
            <a:off x="1043608" y="1124744"/>
            <a:ext cx="6912768" cy="1152128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Données 7"/>
          <p:cNvSpPr/>
          <p:nvPr/>
        </p:nvSpPr>
        <p:spPr>
          <a:xfrm>
            <a:off x="5364088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Centre de recherche  </a:t>
            </a:r>
            <a:endParaRPr lang="fr-FR" sz="900" dirty="0"/>
          </a:p>
        </p:txBody>
      </p:sp>
      <p:sp>
        <p:nvSpPr>
          <p:cNvPr id="9" name="Organigramme : Données 8"/>
          <p:cNvSpPr/>
          <p:nvPr/>
        </p:nvSpPr>
        <p:spPr>
          <a:xfrm>
            <a:off x="3635896" y="580526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 </a:t>
            </a:r>
            <a:endParaRPr lang="fr-FR" sz="900" dirty="0"/>
          </a:p>
        </p:txBody>
      </p:sp>
      <p:sp>
        <p:nvSpPr>
          <p:cNvPr id="10" name="Organigramme : Données 9"/>
          <p:cNvSpPr/>
          <p:nvPr/>
        </p:nvSpPr>
        <p:spPr>
          <a:xfrm>
            <a:off x="4067944" y="551723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Lycée professionnel  </a:t>
            </a:r>
            <a:endParaRPr lang="fr-FR" sz="900" dirty="0"/>
          </a:p>
        </p:txBody>
      </p:sp>
      <p:sp>
        <p:nvSpPr>
          <p:cNvPr id="11" name="Organigramme : Données 10"/>
          <p:cNvSpPr/>
          <p:nvPr/>
        </p:nvSpPr>
        <p:spPr>
          <a:xfrm>
            <a:off x="1691680" y="59492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12" name="Organigramme : Données 11"/>
          <p:cNvSpPr/>
          <p:nvPr/>
        </p:nvSpPr>
        <p:spPr>
          <a:xfrm>
            <a:off x="31318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3" name="Organigramme : Données 12"/>
          <p:cNvSpPr/>
          <p:nvPr/>
        </p:nvSpPr>
        <p:spPr>
          <a:xfrm>
            <a:off x="14036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4" name="Organigramme : Données 13"/>
          <p:cNvSpPr/>
          <p:nvPr/>
        </p:nvSpPr>
        <p:spPr>
          <a:xfrm>
            <a:off x="4932040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Sous traitant  </a:t>
            </a:r>
            <a:endParaRPr lang="fr-FR" sz="900" dirty="0"/>
          </a:p>
        </p:txBody>
      </p:sp>
      <p:sp>
        <p:nvSpPr>
          <p:cNvPr id="15" name="Organigramme : Données 14"/>
          <p:cNvSpPr/>
          <p:nvPr/>
        </p:nvSpPr>
        <p:spPr>
          <a:xfrm>
            <a:off x="3779912" y="436510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18" name="Organigramme : Données 17"/>
          <p:cNvSpPr/>
          <p:nvPr/>
        </p:nvSpPr>
        <p:spPr>
          <a:xfrm>
            <a:off x="4932040" y="6237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Université </a:t>
            </a:r>
            <a:endParaRPr lang="fr-FR" sz="900" dirty="0"/>
          </a:p>
        </p:txBody>
      </p:sp>
      <p:sp>
        <p:nvSpPr>
          <p:cNvPr id="19" name="Organigramme : Données 18"/>
          <p:cNvSpPr/>
          <p:nvPr/>
        </p:nvSpPr>
        <p:spPr>
          <a:xfrm>
            <a:off x="1403648" y="3284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20" name="Organigramme : Données 19"/>
          <p:cNvSpPr/>
          <p:nvPr/>
        </p:nvSpPr>
        <p:spPr>
          <a:xfrm>
            <a:off x="2051720" y="56612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Usine </a:t>
            </a:r>
            <a:endParaRPr lang="fr-FR" sz="900" dirty="0"/>
          </a:p>
        </p:txBody>
      </p:sp>
      <p:sp>
        <p:nvSpPr>
          <p:cNvPr id="21" name="Organigramme : Données 20"/>
          <p:cNvSpPr/>
          <p:nvPr/>
        </p:nvSpPr>
        <p:spPr>
          <a:xfrm>
            <a:off x="5796136" y="564644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Ecole d’ingénieur  </a:t>
            </a:r>
            <a:endParaRPr lang="fr-FR" sz="900" dirty="0"/>
          </a:p>
        </p:txBody>
      </p:sp>
      <p:sp>
        <p:nvSpPr>
          <p:cNvPr id="22" name="Organigramme : Données 21"/>
          <p:cNvSpPr/>
          <p:nvPr/>
        </p:nvSpPr>
        <p:spPr>
          <a:xfrm>
            <a:off x="2195736" y="413427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Etat </a:t>
            </a:r>
            <a:endParaRPr lang="fr-FR" sz="900" dirty="0"/>
          </a:p>
        </p:txBody>
      </p:sp>
      <p:sp>
        <p:nvSpPr>
          <p:cNvPr id="23" name="Organigramme : Données 22"/>
          <p:cNvSpPr/>
          <p:nvPr/>
        </p:nvSpPr>
        <p:spPr>
          <a:xfrm>
            <a:off x="5724128" y="414908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Collectivité territoriale </a:t>
            </a:r>
            <a:endParaRPr lang="fr-FR" sz="900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2555776" y="5013176"/>
            <a:ext cx="0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051720" y="501317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rganigramme : Données 16"/>
          <p:cNvSpPr/>
          <p:nvPr/>
        </p:nvSpPr>
        <p:spPr>
          <a:xfrm>
            <a:off x="3203848" y="47971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Fournisseur </a:t>
            </a:r>
            <a:endParaRPr lang="fr-FR" sz="900" dirty="0"/>
          </a:p>
        </p:txBody>
      </p:sp>
      <p:cxnSp>
        <p:nvCxnSpPr>
          <p:cNvPr id="33" name="Connecteur droit 32"/>
          <p:cNvCxnSpPr/>
          <p:nvPr/>
        </p:nvCxnSpPr>
        <p:spPr>
          <a:xfrm>
            <a:off x="4067944" y="4581128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067944" y="5085184"/>
            <a:ext cx="0" cy="864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rganigramme : Données 38"/>
          <p:cNvSpPr/>
          <p:nvPr/>
        </p:nvSpPr>
        <p:spPr>
          <a:xfrm>
            <a:off x="3627512" y="299695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40" name="Organigramme : Données 39"/>
          <p:cNvSpPr/>
          <p:nvPr/>
        </p:nvSpPr>
        <p:spPr>
          <a:xfrm>
            <a:off x="3779912" y="283812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 </a:t>
            </a:r>
            <a:endParaRPr lang="fr-FR" sz="900" dirty="0"/>
          </a:p>
        </p:txBody>
      </p:sp>
      <p:cxnSp>
        <p:nvCxnSpPr>
          <p:cNvPr id="41" name="Connecteur droit 40"/>
          <p:cNvCxnSpPr/>
          <p:nvPr/>
        </p:nvCxnSpPr>
        <p:spPr>
          <a:xfrm>
            <a:off x="4067944" y="3068960"/>
            <a:ext cx="1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rganigramme : Données 45"/>
          <p:cNvSpPr/>
          <p:nvPr/>
        </p:nvSpPr>
        <p:spPr>
          <a:xfrm>
            <a:off x="5868144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</a:t>
            </a:r>
            <a:endParaRPr lang="fr-FR" sz="900" dirty="0"/>
          </a:p>
        </p:txBody>
      </p:sp>
      <p:sp>
        <p:nvSpPr>
          <p:cNvPr id="47" name="Organigramme : Données 46"/>
          <p:cNvSpPr/>
          <p:nvPr/>
        </p:nvSpPr>
        <p:spPr>
          <a:xfrm>
            <a:off x="2195736" y="26369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8" name="Organigramme : Données 47"/>
          <p:cNvSpPr/>
          <p:nvPr/>
        </p:nvSpPr>
        <p:spPr>
          <a:xfrm>
            <a:off x="1763688" y="29821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49" name="Organigramme : Données 48"/>
          <p:cNvSpPr/>
          <p:nvPr/>
        </p:nvSpPr>
        <p:spPr>
          <a:xfrm>
            <a:off x="5436096" y="29249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0" name="Organigramme : Données 49"/>
          <p:cNvSpPr/>
          <p:nvPr/>
        </p:nvSpPr>
        <p:spPr>
          <a:xfrm>
            <a:off x="5004048" y="32701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51" name="Organigramme : Données 50"/>
          <p:cNvSpPr/>
          <p:nvPr/>
        </p:nvSpPr>
        <p:spPr>
          <a:xfrm>
            <a:off x="3779912" y="1571600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opérationnel</a:t>
            </a:r>
            <a:endParaRPr lang="fr-FR" sz="900" dirty="0"/>
          </a:p>
        </p:txBody>
      </p:sp>
      <p:sp>
        <p:nvSpPr>
          <p:cNvPr id="52" name="Organigramme : Données 51"/>
          <p:cNvSpPr/>
          <p:nvPr/>
        </p:nvSpPr>
        <p:spPr>
          <a:xfrm>
            <a:off x="3932312" y="14127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Siège social </a:t>
            </a:r>
            <a:endParaRPr lang="fr-FR" sz="900" dirty="0"/>
          </a:p>
        </p:txBody>
      </p:sp>
      <p:sp>
        <p:nvSpPr>
          <p:cNvPr id="53" name="Organigramme : Données 52"/>
          <p:cNvSpPr/>
          <p:nvPr/>
        </p:nvSpPr>
        <p:spPr>
          <a:xfrm>
            <a:off x="1619672" y="175800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Boeing </a:t>
            </a:r>
            <a:endParaRPr lang="fr-FR" sz="900" dirty="0"/>
          </a:p>
        </p:txBody>
      </p:sp>
      <p:sp>
        <p:nvSpPr>
          <p:cNvPr id="54" name="Organigramme : Données 53"/>
          <p:cNvSpPr/>
          <p:nvPr/>
        </p:nvSpPr>
        <p:spPr>
          <a:xfrm>
            <a:off x="5508104" y="154198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COMAC</a:t>
            </a:r>
            <a:endParaRPr lang="fr-FR" sz="900" dirty="0"/>
          </a:p>
        </p:txBody>
      </p:sp>
      <p:sp>
        <p:nvSpPr>
          <p:cNvPr id="55" name="Organigramme : Données 54"/>
          <p:cNvSpPr/>
          <p:nvPr/>
        </p:nvSpPr>
        <p:spPr>
          <a:xfrm>
            <a:off x="1187624" y="2060848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Assemblage-Mobile  (EU) </a:t>
            </a:r>
            <a:endParaRPr lang="fr-FR" sz="900" dirty="0"/>
          </a:p>
        </p:txBody>
      </p:sp>
      <p:cxnSp>
        <p:nvCxnSpPr>
          <p:cNvPr id="56" name="Connecteur droit 55"/>
          <p:cNvCxnSpPr/>
          <p:nvPr/>
        </p:nvCxnSpPr>
        <p:spPr>
          <a:xfrm>
            <a:off x="3707904" y="501317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rganigramme : Données 58"/>
          <p:cNvSpPr/>
          <p:nvPr/>
        </p:nvSpPr>
        <p:spPr>
          <a:xfrm>
            <a:off x="2411760" y="112474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Production d’éléments  </a:t>
            </a:r>
            <a:endParaRPr lang="fr-FR" sz="900" dirty="0"/>
          </a:p>
        </p:txBody>
      </p:sp>
      <p:sp>
        <p:nvSpPr>
          <p:cNvPr id="60" name="Organigramme : Données 59"/>
          <p:cNvSpPr/>
          <p:nvPr/>
        </p:nvSpPr>
        <p:spPr>
          <a:xfrm>
            <a:off x="5076056" y="1844824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Assemblage  </a:t>
            </a:r>
          </a:p>
          <a:p>
            <a:pPr algn="ctr"/>
            <a:r>
              <a:rPr lang="fr-FR" sz="900" dirty="0" smtClean="0"/>
              <a:t>Tianjin  (Chine )</a:t>
            </a:r>
            <a:endParaRPr lang="fr-FR" sz="900" dirty="0"/>
          </a:p>
        </p:txBody>
      </p:sp>
      <p:sp>
        <p:nvSpPr>
          <p:cNvPr id="90" name="Organigramme : Données 89"/>
          <p:cNvSpPr/>
          <p:nvPr/>
        </p:nvSpPr>
        <p:spPr>
          <a:xfrm>
            <a:off x="2051720" y="1412776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Bombardier-</a:t>
            </a:r>
            <a:r>
              <a:rPr lang="fr-FR" sz="900" dirty="0" err="1" smtClean="0"/>
              <a:t>Cseries</a:t>
            </a:r>
            <a:r>
              <a:rPr lang="fr-FR" sz="900" dirty="0" smtClean="0"/>
              <a:t> </a:t>
            </a:r>
            <a:endParaRPr lang="fr-FR" sz="900" dirty="0"/>
          </a:p>
        </p:txBody>
      </p:sp>
      <p:cxnSp>
        <p:nvCxnSpPr>
          <p:cNvPr id="92" name="Connecteur droit 91"/>
          <p:cNvCxnSpPr/>
          <p:nvPr/>
        </p:nvCxnSpPr>
        <p:spPr>
          <a:xfrm>
            <a:off x="3635896" y="1628800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>
            <a:off x="2771800" y="1196752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>
            <a:off x="2771800" y="1700808"/>
            <a:ext cx="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>
            <a:off x="2771800" y="162880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/>
          <p:cNvCxnSpPr/>
          <p:nvPr/>
        </p:nvCxnSpPr>
        <p:spPr>
          <a:xfrm>
            <a:off x="2771800" y="198884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/>
          <p:cNvCxnSpPr/>
          <p:nvPr/>
        </p:nvCxnSpPr>
        <p:spPr>
          <a:xfrm>
            <a:off x="2771800" y="2204864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/>
          <p:cNvCxnSpPr/>
          <p:nvPr/>
        </p:nvCxnSpPr>
        <p:spPr>
          <a:xfrm>
            <a:off x="2771800" y="2852936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>
            <a:off x="2780184" y="322136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>
            <a:off x="2771800" y="3501008"/>
            <a:ext cx="0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>
            <a:off x="2771800" y="44371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>
            <a:off x="2771800" y="5085184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ZoneTexte 123"/>
          <p:cNvSpPr txBox="1"/>
          <p:nvPr/>
        </p:nvSpPr>
        <p:spPr>
          <a:xfrm>
            <a:off x="3491880" y="1413356"/>
            <a:ext cx="97013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Fusion-acquisition </a:t>
            </a:r>
            <a:endParaRPr lang="fr-FR" sz="800" dirty="0"/>
          </a:p>
        </p:txBody>
      </p:sp>
      <p:sp>
        <p:nvSpPr>
          <p:cNvPr id="63" name="Organigramme : Données 62"/>
          <p:cNvSpPr/>
          <p:nvPr/>
        </p:nvSpPr>
        <p:spPr>
          <a:xfrm>
            <a:off x="5292080" y="4494312"/>
            <a:ext cx="1872208" cy="230832"/>
          </a:xfrm>
          <a:prstGeom prst="flowChartInputOutput">
            <a:avLst/>
          </a:prstGeom>
          <a:solidFill>
            <a:schemeClr val="accent3">
              <a:alpha val="24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fr-FR" sz="900" dirty="0" smtClean="0"/>
              <a:t>Autre groupe </a:t>
            </a:r>
            <a:endParaRPr lang="fr-FR" sz="900" dirty="0"/>
          </a:p>
        </p:txBody>
      </p:sp>
      <p:sp>
        <p:nvSpPr>
          <p:cNvPr id="65" name="ZoneTexte 64"/>
          <p:cNvSpPr txBox="1"/>
          <p:nvPr/>
        </p:nvSpPr>
        <p:spPr>
          <a:xfrm>
            <a:off x="3962355" y="6597352"/>
            <a:ext cx="20388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Un secteur très concurrentiel 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3397</TotalTime>
  <Words>415</Words>
  <Application>Microsoft Office PowerPoint</Application>
  <PresentationFormat>Affichage à l'écran (4:3)</PresentationFormat>
  <Paragraphs>220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6</cp:revision>
  <dcterms:created xsi:type="dcterms:W3CDTF">2019-08-26T09:49:37Z</dcterms:created>
  <dcterms:modified xsi:type="dcterms:W3CDTF">2019-08-28T21:07:10Z</dcterms:modified>
</cp:coreProperties>
</file>