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CBD71-D40C-4732-AFD4-92ED8DE7CB3D}" type="datetimeFigureOut">
              <a:rPr lang="fr-FR" smtClean="0"/>
              <a:t>10/06/2015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6F080-E3B3-44C9-863C-8EF3163CFEC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3"/>
          <p:cNvSpPr txBox="1">
            <a:spLocks noChangeArrowheads="1"/>
          </p:cNvSpPr>
          <p:nvPr/>
        </p:nvSpPr>
        <p:spPr bwMode="auto">
          <a:xfrm>
            <a:off x="251520" y="2636912"/>
            <a:ext cx="8496944" cy="17543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atin typeface="Calibri" pitchFamily="34" charset="0"/>
              </a:rPr>
              <a:t>L’Iran dans son environnement régional et au-delà</a:t>
            </a:r>
          </a:p>
          <a:p>
            <a:pPr algn="ctr"/>
            <a:r>
              <a:rPr lang="fr-FR" sz="3600" b="1" dirty="0" smtClean="0">
                <a:latin typeface="Calibri" pitchFamily="34" charset="0"/>
              </a:rPr>
              <a:t>Relations et dynamiques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488290" y="6581001"/>
            <a:ext cx="16557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Auteur : Nérée Manuel </a:t>
            </a:r>
            <a:endParaRPr lang="fr-FR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1" descr="fond.png"/>
          <p:cNvPicPr>
            <a:picLocks noChangeAspect="1"/>
          </p:cNvPicPr>
          <p:nvPr/>
        </p:nvPicPr>
        <p:blipFill>
          <a:blip r:embed="rId2" cstate="print"/>
          <a:srcRect b="25850"/>
          <a:stretch>
            <a:fillRect/>
          </a:stretch>
        </p:blipFill>
        <p:spPr bwMode="auto">
          <a:xfrm>
            <a:off x="684213" y="269940"/>
            <a:ext cx="7775575" cy="5085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ZoneTexte 3"/>
          <p:cNvSpPr txBox="1">
            <a:spLocks noChangeArrowheads="1"/>
          </p:cNvSpPr>
          <p:nvPr/>
        </p:nvSpPr>
        <p:spPr bwMode="auto">
          <a:xfrm>
            <a:off x="1643063" y="2341628"/>
            <a:ext cx="873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92D050"/>
                </a:solidFill>
                <a:latin typeface="Calibri" pitchFamily="34" charset="0"/>
              </a:rPr>
              <a:t>Egypte</a:t>
            </a:r>
            <a:r>
              <a:rPr lang="fr-FR" dirty="0">
                <a:latin typeface="Calibri" pitchFamily="34" charset="0"/>
              </a:rPr>
              <a:t> </a:t>
            </a:r>
          </a:p>
        </p:txBody>
      </p:sp>
      <p:sp>
        <p:nvSpPr>
          <p:cNvPr id="2052" name="ZoneTexte 4"/>
          <p:cNvSpPr txBox="1">
            <a:spLocks noChangeArrowheads="1"/>
          </p:cNvSpPr>
          <p:nvPr/>
        </p:nvSpPr>
        <p:spPr bwMode="auto">
          <a:xfrm>
            <a:off x="2643188" y="980728"/>
            <a:ext cx="688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Liban</a:t>
            </a:r>
          </a:p>
        </p:txBody>
      </p:sp>
      <p:sp>
        <p:nvSpPr>
          <p:cNvPr id="2054" name="ZoneTexte 6"/>
          <p:cNvSpPr txBox="1">
            <a:spLocks noChangeArrowheads="1"/>
          </p:cNvSpPr>
          <p:nvPr/>
        </p:nvSpPr>
        <p:spPr bwMode="auto">
          <a:xfrm>
            <a:off x="3786188" y="2698815"/>
            <a:ext cx="1671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92D050"/>
                </a:solidFill>
                <a:latin typeface="Calibri" pitchFamily="34" charset="0"/>
              </a:rPr>
              <a:t>Arabie Saoudite</a:t>
            </a:r>
          </a:p>
        </p:txBody>
      </p:sp>
      <p:sp>
        <p:nvSpPr>
          <p:cNvPr id="2055" name="ZoneTexte 7"/>
          <p:cNvSpPr txBox="1">
            <a:spLocks noChangeArrowheads="1"/>
          </p:cNvSpPr>
          <p:nvPr/>
        </p:nvSpPr>
        <p:spPr bwMode="auto">
          <a:xfrm>
            <a:off x="5004048" y="4293096"/>
            <a:ext cx="817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Yémen</a:t>
            </a:r>
          </a:p>
        </p:txBody>
      </p:sp>
      <p:sp>
        <p:nvSpPr>
          <p:cNvPr id="2056" name="ZoneTexte 8"/>
          <p:cNvSpPr txBox="1">
            <a:spLocks noChangeArrowheads="1"/>
          </p:cNvSpPr>
          <p:nvPr/>
        </p:nvSpPr>
        <p:spPr bwMode="auto">
          <a:xfrm>
            <a:off x="6429375" y="3341753"/>
            <a:ext cx="754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Oman</a:t>
            </a:r>
          </a:p>
        </p:txBody>
      </p:sp>
      <p:sp>
        <p:nvSpPr>
          <p:cNvPr id="2057" name="ZoneTexte 9"/>
          <p:cNvSpPr txBox="1">
            <a:spLocks noChangeArrowheads="1"/>
          </p:cNvSpPr>
          <p:nvPr/>
        </p:nvSpPr>
        <p:spPr bwMode="auto">
          <a:xfrm>
            <a:off x="3857625" y="1270065"/>
            <a:ext cx="53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Irak</a:t>
            </a:r>
          </a:p>
        </p:txBody>
      </p:sp>
      <p:sp>
        <p:nvSpPr>
          <p:cNvPr id="2058" name="ZoneTexte 10"/>
          <p:cNvSpPr txBox="1">
            <a:spLocks noChangeArrowheads="1"/>
          </p:cNvSpPr>
          <p:nvPr/>
        </p:nvSpPr>
        <p:spPr bwMode="auto">
          <a:xfrm>
            <a:off x="3059832" y="1628800"/>
            <a:ext cx="979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Jordanie</a:t>
            </a:r>
          </a:p>
        </p:txBody>
      </p:sp>
      <p:sp>
        <p:nvSpPr>
          <p:cNvPr id="2059" name="ZoneTexte 11"/>
          <p:cNvSpPr txBox="1">
            <a:spLocks noChangeArrowheads="1"/>
          </p:cNvSpPr>
          <p:nvPr/>
        </p:nvSpPr>
        <p:spPr bwMode="auto">
          <a:xfrm>
            <a:off x="3419872" y="898873"/>
            <a:ext cx="639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B0F0"/>
                </a:solidFill>
                <a:latin typeface="Calibri" pitchFamily="34" charset="0"/>
              </a:rPr>
              <a:t>Syrie</a:t>
            </a:r>
          </a:p>
        </p:txBody>
      </p:sp>
      <p:sp>
        <p:nvSpPr>
          <p:cNvPr id="2060" name="ZoneTexte 12"/>
          <p:cNvSpPr txBox="1">
            <a:spLocks noChangeArrowheads="1"/>
          </p:cNvSpPr>
          <p:nvPr/>
        </p:nvSpPr>
        <p:spPr bwMode="auto">
          <a:xfrm>
            <a:off x="2571750" y="269940"/>
            <a:ext cx="893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Turquie</a:t>
            </a:r>
          </a:p>
        </p:txBody>
      </p:sp>
      <p:sp>
        <p:nvSpPr>
          <p:cNvPr id="2061" name="ZoneTexte 13"/>
          <p:cNvSpPr txBox="1">
            <a:spLocks noChangeArrowheads="1"/>
          </p:cNvSpPr>
          <p:nvPr/>
        </p:nvSpPr>
        <p:spPr bwMode="auto">
          <a:xfrm>
            <a:off x="2143125" y="770003"/>
            <a:ext cx="844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Chypre</a:t>
            </a:r>
          </a:p>
        </p:txBody>
      </p:sp>
      <p:sp>
        <p:nvSpPr>
          <p:cNvPr id="2062" name="ZoneTexte 14"/>
          <p:cNvSpPr txBox="1">
            <a:spLocks noChangeArrowheads="1"/>
          </p:cNvSpPr>
          <p:nvPr/>
        </p:nvSpPr>
        <p:spPr bwMode="auto">
          <a:xfrm>
            <a:off x="5643563" y="1198628"/>
            <a:ext cx="8520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b="1" dirty="0">
                <a:latin typeface="Calibri" pitchFamily="34" charset="0"/>
              </a:rPr>
              <a:t>Iran</a:t>
            </a:r>
          </a:p>
        </p:txBody>
      </p:sp>
      <p:sp>
        <p:nvSpPr>
          <p:cNvPr id="2063" name="ZoneTexte 15"/>
          <p:cNvSpPr txBox="1">
            <a:spLocks noChangeArrowheads="1"/>
          </p:cNvSpPr>
          <p:nvPr/>
        </p:nvSpPr>
        <p:spPr bwMode="auto">
          <a:xfrm>
            <a:off x="4714875" y="1984440"/>
            <a:ext cx="830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Koweït</a:t>
            </a:r>
          </a:p>
        </p:txBody>
      </p:sp>
      <p:sp>
        <p:nvSpPr>
          <p:cNvPr id="2064" name="ZoneTexte 16"/>
          <p:cNvSpPr txBox="1">
            <a:spLocks noChangeArrowheads="1"/>
          </p:cNvSpPr>
          <p:nvPr/>
        </p:nvSpPr>
        <p:spPr bwMode="auto">
          <a:xfrm>
            <a:off x="5786438" y="2984565"/>
            <a:ext cx="623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EAU </a:t>
            </a:r>
          </a:p>
        </p:txBody>
      </p:sp>
      <p:sp>
        <p:nvSpPr>
          <p:cNvPr id="2065" name="ZoneTexte 17"/>
          <p:cNvSpPr txBox="1">
            <a:spLocks noChangeArrowheads="1"/>
          </p:cNvSpPr>
          <p:nvPr/>
        </p:nvSpPr>
        <p:spPr bwMode="auto">
          <a:xfrm>
            <a:off x="5500688" y="2698815"/>
            <a:ext cx="766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92D050"/>
                </a:solidFill>
                <a:latin typeface="Calibri" pitchFamily="34" charset="0"/>
              </a:rPr>
              <a:t>Qatar </a:t>
            </a:r>
          </a:p>
        </p:txBody>
      </p:sp>
      <p:sp>
        <p:nvSpPr>
          <p:cNvPr id="2066" name="ZoneTexte 18"/>
          <p:cNvSpPr txBox="1">
            <a:spLocks noChangeArrowheads="1"/>
          </p:cNvSpPr>
          <p:nvPr/>
        </p:nvSpPr>
        <p:spPr bwMode="auto">
          <a:xfrm>
            <a:off x="5072063" y="2484503"/>
            <a:ext cx="965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alibri" pitchFamily="34" charset="0"/>
              </a:rPr>
              <a:t>Bahreïn</a:t>
            </a:r>
            <a:r>
              <a:rPr lang="fr-FR" dirty="0">
                <a:solidFill>
                  <a:srgbClr val="92D05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2067" name="ZoneTexte 19"/>
          <p:cNvSpPr txBox="1">
            <a:spLocks noChangeArrowheads="1"/>
          </p:cNvSpPr>
          <p:nvPr/>
        </p:nvSpPr>
        <p:spPr bwMode="auto">
          <a:xfrm>
            <a:off x="7286625" y="841440"/>
            <a:ext cx="1397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Afghanistan </a:t>
            </a:r>
          </a:p>
        </p:txBody>
      </p:sp>
      <p:sp>
        <p:nvSpPr>
          <p:cNvPr id="2068" name="ZoneTexte 20"/>
          <p:cNvSpPr txBox="1">
            <a:spLocks noChangeArrowheads="1"/>
          </p:cNvSpPr>
          <p:nvPr/>
        </p:nvSpPr>
        <p:spPr bwMode="auto">
          <a:xfrm>
            <a:off x="7500938" y="2055878"/>
            <a:ext cx="960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Pakistan</a:t>
            </a:r>
          </a:p>
        </p:txBody>
      </p:sp>
      <p:sp>
        <p:nvSpPr>
          <p:cNvPr id="2069" name="ZoneTexte 21"/>
          <p:cNvSpPr txBox="1">
            <a:spLocks noChangeArrowheads="1"/>
          </p:cNvSpPr>
          <p:nvPr/>
        </p:nvSpPr>
        <p:spPr bwMode="auto">
          <a:xfrm>
            <a:off x="714375" y="1770128"/>
            <a:ext cx="725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Libye 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0" y="5394960"/>
          <a:ext cx="91440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/>
                <a:gridCol w="4572000"/>
              </a:tblGrid>
              <a:tr h="249033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Relations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Dynamiques</a:t>
                      </a:r>
                      <a:r>
                        <a:rPr lang="fr-FR" sz="1200" baseline="0" dirty="0" smtClean="0"/>
                        <a:t> </a:t>
                      </a:r>
                      <a:endParaRPr lang="fr-FR" sz="1200" dirty="0"/>
                    </a:p>
                  </a:txBody>
                  <a:tcPr/>
                </a:tc>
              </a:tr>
              <a:tr h="821795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B0F0"/>
                          </a:solidFill>
                        </a:rPr>
                        <a:t>Etats</a:t>
                      </a:r>
                      <a:r>
                        <a:rPr lang="fr-FR" sz="1200" baseline="0" dirty="0" smtClean="0">
                          <a:solidFill>
                            <a:srgbClr val="00B0F0"/>
                          </a:solidFill>
                        </a:rPr>
                        <a:t> alliés</a:t>
                      </a:r>
                    </a:p>
                    <a:p>
                      <a:r>
                        <a:rPr lang="fr-FR" sz="1200" baseline="0" dirty="0" smtClean="0">
                          <a:solidFill>
                            <a:srgbClr val="00B0F0"/>
                          </a:solidFill>
                        </a:rPr>
                        <a:t>Mouvements alliés</a:t>
                      </a:r>
                      <a:r>
                        <a:rPr lang="fr-FR" sz="1200" baseline="0" dirty="0" smtClean="0"/>
                        <a:t> </a:t>
                      </a:r>
                    </a:p>
                    <a:p>
                      <a:r>
                        <a:rPr lang="fr-FR" sz="1200" baseline="0" dirty="0" smtClean="0">
                          <a:solidFill>
                            <a:srgbClr val="FF0000"/>
                          </a:solidFill>
                        </a:rPr>
                        <a:t>Etats ennemis </a:t>
                      </a:r>
                    </a:p>
                    <a:p>
                      <a:r>
                        <a:rPr lang="fr-FR" sz="1200" baseline="0" dirty="0" smtClean="0">
                          <a:solidFill>
                            <a:srgbClr val="FF0000"/>
                          </a:solidFill>
                        </a:rPr>
                        <a:t>Mouvement représentant une menace potentielle</a:t>
                      </a:r>
                    </a:p>
                    <a:p>
                      <a:r>
                        <a:rPr lang="fr-FR" sz="1200" baseline="0" dirty="0" smtClean="0">
                          <a:solidFill>
                            <a:srgbClr val="92D050"/>
                          </a:solidFill>
                        </a:rPr>
                        <a:t>Puissance régionale rivale</a:t>
                      </a:r>
                    </a:p>
                    <a:p>
                      <a:r>
                        <a:rPr lang="fr-FR" sz="1200" baseline="0" dirty="0" smtClean="0"/>
                        <a:t>Puissance nucléaire avérée                                      potentielle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Soutien </a:t>
                      </a:r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Réchauffement des relations </a:t>
                      </a:r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Refroidissement des relations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0" y="2502188"/>
            <a:ext cx="6835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Etats-Unis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3968" y="-27384"/>
            <a:ext cx="7920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Russie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2555776" y="1196752"/>
            <a:ext cx="8035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B0F0"/>
                </a:solidFill>
              </a:rPr>
              <a:t>Hezbollah</a:t>
            </a:r>
            <a:endParaRPr lang="fr-FR" sz="1200" dirty="0">
              <a:solidFill>
                <a:srgbClr val="00B0F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355976" y="4797152"/>
            <a:ext cx="6703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00B0F0"/>
                </a:solidFill>
              </a:rPr>
              <a:t>Houthis</a:t>
            </a:r>
            <a:endParaRPr lang="fr-FR" sz="1200" dirty="0">
              <a:solidFill>
                <a:srgbClr val="00B0F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779912" y="692696"/>
            <a:ext cx="570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FF0000"/>
                </a:solidFill>
              </a:rPr>
              <a:t>Daesh</a:t>
            </a:r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MANUEL.TROPICO-CE357A7\Local Settings\Temporary Internet Files\Content.IE5\C5M3G967\symbole_nucleaire[1].pn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2771800" y="1484784"/>
            <a:ext cx="385961" cy="382140"/>
          </a:xfrm>
          <a:prstGeom prst="rect">
            <a:avLst/>
          </a:prstGeom>
          <a:noFill/>
        </p:spPr>
      </p:pic>
      <p:sp>
        <p:nvSpPr>
          <p:cNvPr id="2053" name="ZoneTexte 5"/>
          <p:cNvSpPr txBox="1">
            <a:spLocks noChangeArrowheads="1"/>
          </p:cNvSpPr>
          <p:nvPr/>
        </p:nvSpPr>
        <p:spPr bwMode="auto">
          <a:xfrm>
            <a:off x="2428875" y="1341503"/>
            <a:ext cx="739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Calibri" pitchFamily="34" charset="0"/>
              </a:rPr>
              <a:t>Israël</a:t>
            </a:r>
            <a:r>
              <a:rPr lang="fr-FR" dirty="0">
                <a:latin typeface="Calibri" pitchFamily="34" charset="0"/>
              </a:rPr>
              <a:t> </a:t>
            </a:r>
          </a:p>
        </p:txBody>
      </p:sp>
      <p:pic>
        <p:nvPicPr>
          <p:cNvPr id="30" name="Picture 2" descr="C:\Documents and Settings\MANUEL.TROPICO-CE357A7\Local Settings\Temporary Internet Files\Content.IE5\C5M3G967\symbole_nucleaire[1].pn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7740352" y="2420888"/>
            <a:ext cx="385961" cy="382140"/>
          </a:xfrm>
          <a:prstGeom prst="rect">
            <a:avLst/>
          </a:prstGeom>
          <a:noFill/>
        </p:spPr>
      </p:pic>
      <p:pic>
        <p:nvPicPr>
          <p:cNvPr id="31" name="Picture 2" descr="C:\Documents and Settings\MANUEL.TROPICO-CE357A7\Local Settings\Temporary Internet Files\Content.IE5\C5M3G967\symbole_nucleaire[1].pn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2267744" y="6475860"/>
            <a:ext cx="385961" cy="382140"/>
          </a:xfrm>
          <a:prstGeom prst="rect">
            <a:avLst/>
          </a:prstGeom>
          <a:noFill/>
        </p:spPr>
      </p:pic>
      <p:sp>
        <p:nvSpPr>
          <p:cNvPr id="32" name="Flèche courbée vers la gauche 31"/>
          <p:cNvSpPr/>
          <p:nvPr/>
        </p:nvSpPr>
        <p:spPr>
          <a:xfrm rot="1284711">
            <a:off x="5537816" y="2333905"/>
            <a:ext cx="1988748" cy="3300192"/>
          </a:xfrm>
          <a:prstGeom prst="curvedLeftArrow">
            <a:avLst>
              <a:gd name="adj1" fmla="val 10248"/>
              <a:gd name="adj2" fmla="val 26879"/>
              <a:gd name="adj3" fmla="val 30455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Flèche courbée vers la gauche 32"/>
          <p:cNvSpPr/>
          <p:nvPr/>
        </p:nvSpPr>
        <p:spPr>
          <a:xfrm rot="15929949" flipV="1">
            <a:off x="4186388" y="-450571"/>
            <a:ext cx="730670" cy="2646573"/>
          </a:xfrm>
          <a:prstGeom prst="curvedLeftArrow">
            <a:avLst>
              <a:gd name="adj1" fmla="val 10248"/>
              <a:gd name="adj2" fmla="val 26879"/>
              <a:gd name="adj3" fmla="val 30455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34" name="Picture 2" descr="C:\Documents and Settings\MANUEL.TROPICO-CE357A7\Local Settings\Temporary Internet Files\Content.IE5\C5M3G967\symbole_nucleaire[1].png"/>
          <p:cNvPicPr>
            <a:picLocks noChangeAspect="1" noChangeArrowheads="1"/>
          </p:cNvPicPr>
          <p:nvPr/>
        </p:nvPicPr>
        <p:blipFill>
          <a:blip r:embed="rId3" cstate="print">
            <a:lum bright="82000"/>
          </a:blip>
          <a:srcRect/>
          <a:stretch>
            <a:fillRect/>
          </a:stretch>
        </p:blipFill>
        <p:spPr bwMode="auto">
          <a:xfrm>
            <a:off x="5724128" y="1700808"/>
            <a:ext cx="385961" cy="382140"/>
          </a:xfrm>
          <a:prstGeom prst="rect">
            <a:avLst/>
          </a:prstGeom>
          <a:noFill/>
        </p:spPr>
      </p:pic>
      <p:pic>
        <p:nvPicPr>
          <p:cNvPr id="35" name="Picture 2" descr="C:\Documents and Settings\MANUEL.TROPICO-CE357A7\Local Settings\Temporary Internet Files\Content.IE5\C5M3G967\symbole_nucleaire[1].png"/>
          <p:cNvPicPr>
            <a:picLocks noChangeAspect="1" noChangeArrowheads="1"/>
          </p:cNvPicPr>
          <p:nvPr/>
        </p:nvPicPr>
        <p:blipFill>
          <a:blip r:embed="rId3" cstate="print">
            <a:lum bright="82000"/>
          </a:blip>
          <a:srcRect/>
          <a:stretch>
            <a:fillRect/>
          </a:stretch>
        </p:blipFill>
        <p:spPr bwMode="auto">
          <a:xfrm>
            <a:off x="3995936" y="6431236"/>
            <a:ext cx="385961" cy="382140"/>
          </a:xfrm>
          <a:prstGeom prst="rect">
            <a:avLst/>
          </a:prstGeom>
          <a:noFill/>
        </p:spPr>
      </p:pic>
      <p:sp>
        <p:nvSpPr>
          <p:cNvPr id="36" name="Flèche courbée vers la gauche 35"/>
          <p:cNvSpPr/>
          <p:nvPr/>
        </p:nvSpPr>
        <p:spPr>
          <a:xfrm rot="5814732" flipV="1">
            <a:off x="5818211" y="5556649"/>
            <a:ext cx="184458" cy="609709"/>
          </a:xfrm>
          <a:prstGeom prst="curvedLeftArrow">
            <a:avLst>
              <a:gd name="adj1" fmla="val 10248"/>
              <a:gd name="adj2" fmla="val 26879"/>
              <a:gd name="adj3" fmla="val 30455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683568" y="2636912"/>
            <a:ext cx="467544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38" name="Ellipse 37"/>
          <p:cNvSpPr/>
          <p:nvPr/>
        </p:nvSpPr>
        <p:spPr>
          <a:xfrm>
            <a:off x="5292080" y="2204864"/>
            <a:ext cx="467544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-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4608512" y="1124744"/>
            <a:ext cx="467544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40" name="Ellipse 39"/>
          <p:cNvSpPr/>
          <p:nvPr/>
        </p:nvSpPr>
        <p:spPr>
          <a:xfrm>
            <a:off x="7308304" y="6425952"/>
            <a:ext cx="467544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-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7272808" y="5877272"/>
            <a:ext cx="467544" cy="4320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71</Words>
  <Application>Microsoft Office PowerPoint</Application>
  <PresentationFormat>Affichage à l'écran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8</cp:revision>
  <dcterms:created xsi:type="dcterms:W3CDTF">2015-06-10T15:11:54Z</dcterms:created>
  <dcterms:modified xsi:type="dcterms:W3CDTF">2015-06-10T17:10:10Z</dcterms:modified>
</cp:coreProperties>
</file>